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58" r:id="rId1"/>
    <p:sldMasterId id="2147483870" r:id="rId2"/>
  </p:sldMasterIdLst>
  <p:notesMasterIdLst>
    <p:notesMasterId r:id="rId11"/>
  </p:notesMasterIdLst>
  <p:handoutMasterIdLst>
    <p:handoutMasterId r:id="rId12"/>
  </p:handoutMasterIdLst>
  <p:sldIdLst>
    <p:sldId id="499" r:id="rId3"/>
    <p:sldId id="497" r:id="rId4"/>
    <p:sldId id="500" r:id="rId5"/>
    <p:sldId id="504" r:id="rId6"/>
    <p:sldId id="505" r:id="rId7"/>
    <p:sldId id="502" r:id="rId8"/>
    <p:sldId id="495" r:id="rId9"/>
    <p:sldId id="503" r:id="rId10"/>
  </p:sldIdLst>
  <p:sldSz cx="9144000" cy="6858000" type="screen4x3"/>
  <p:notesSz cx="6640513" cy="9904413"/>
  <p:defaultTextStyle>
    <a:defPPr>
      <a:defRPr lang="en-US"/>
    </a:defPPr>
    <a:lvl1pPr algn="l" rtl="0" fontAlgn="base">
      <a:spcBef>
        <a:spcPct val="0"/>
      </a:spcBef>
      <a:spcAft>
        <a:spcPct val="0"/>
      </a:spcAft>
      <a:defRPr kern="1200">
        <a:solidFill>
          <a:schemeClr val="tx1"/>
        </a:solidFill>
        <a:latin typeface="Arial Narrow" pitchFamily="34" charset="0"/>
        <a:ea typeface="+mn-ea"/>
        <a:cs typeface="Arial" charset="0"/>
      </a:defRPr>
    </a:lvl1pPr>
    <a:lvl2pPr marL="457200" algn="l" rtl="0" fontAlgn="base">
      <a:spcBef>
        <a:spcPct val="0"/>
      </a:spcBef>
      <a:spcAft>
        <a:spcPct val="0"/>
      </a:spcAft>
      <a:defRPr kern="1200">
        <a:solidFill>
          <a:schemeClr val="tx1"/>
        </a:solidFill>
        <a:latin typeface="Arial Narrow" pitchFamily="34" charset="0"/>
        <a:ea typeface="+mn-ea"/>
        <a:cs typeface="Arial" charset="0"/>
      </a:defRPr>
    </a:lvl2pPr>
    <a:lvl3pPr marL="914400" algn="l" rtl="0" fontAlgn="base">
      <a:spcBef>
        <a:spcPct val="0"/>
      </a:spcBef>
      <a:spcAft>
        <a:spcPct val="0"/>
      </a:spcAft>
      <a:defRPr kern="1200">
        <a:solidFill>
          <a:schemeClr val="tx1"/>
        </a:solidFill>
        <a:latin typeface="Arial Narrow" pitchFamily="34" charset="0"/>
        <a:ea typeface="+mn-ea"/>
        <a:cs typeface="Arial" charset="0"/>
      </a:defRPr>
    </a:lvl3pPr>
    <a:lvl4pPr marL="1371600" algn="l" rtl="0" fontAlgn="base">
      <a:spcBef>
        <a:spcPct val="0"/>
      </a:spcBef>
      <a:spcAft>
        <a:spcPct val="0"/>
      </a:spcAft>
      <a:defRPr kern="1200">
        <a:solidFill>
          <a:schemeClr val="tx1"/>
        </a:solidFill>
        <a:latin typeface="Arial Narrow" pitchFamily="34" charset="0"/>
        <a:ea typeface="+mn-ea"/>
        <a:cs typeface="Arial" charset="0"/>
      </a:defRPr>
    </a:lvl4pPr>
    <a:lvl5pPr marL="1828800" algn="l" rtl="0" fontAlgn="base">
      <a:spcBef>
        <a:spcPct val="0"/>
      </a:spcBef>
      <a:spcAft>
        <a:spcPct val="0"/>
      </a:spcAft>
      <a:defRPr kern="1200">
        <a:solidFill>
          <a:schemeClr val="tx1"/>
        </a:solidFill>
        <a:latin typeface="Arial Narrow" pitchFamily="34" charset="0"/>
        <a:ea typeface="+mn-ea"/>
        <a:cs typeface="Arial" charset="0"/>
      </a:defRPr>
    </a:lvl5pPr>
    <a:lvl6pPr marL="2286000" algn="l" defTabSz="914400" rtl="0" eaLnBrk="1" latinLnBrk="0" hangingPunct="1">
      <a:defRPr kern="1200">
        <a:solidFill>
          <a:schemeClr val="tx1"/>
        </a:solidFill>
        <a:latin typeface="Arial Narrow" pitchFamily="34" charset="0"/>
        <a:ea typeface="+mn-ea"/>
        <a:cs typeface="Arial" charset="0"/>
      </a:defRPr>
    </a:lvl6pPr>
    <a:lvl7pPr marL="2743200" algn="l" defTabSz="914400" rtl="0" eaLnBrk="1" latinLnBrk="0" hangingPunct="1">
      <a:defRPr kern="1200">
        <a:solidFill>
          <a:schemeClr val="tx1"/>
        </a:solidFill>
        <a:latin typeface="Arial Narrow" pitchFamily="34" charset="0"/>
        <a:ea typeface="+mn-ea"/>
        <a:cs typeface="Arial" charset="0"/>
      </a:defRPr>
    </a:lvl7pPr>
    <a:lvl8pPr marL="3200400" algn="l" defTabSz="914400" rtl="0" eaLnBrk="1" latinLnBrk="0" hangingPunct="1">
      <a:defRPr kern="1200">
        <a:solidFill>
          <a:schemeClr val="tx1"/>
        </a:solidFill>
        <a:latin typeface="Arial Narrow" pitchFamily="34" charset="0"/>
        <a:ea typeface="+mn-ea"/>
        <a:cs typeface="Arial" charset="0"/>
      </a:defRPr>
    </a:lvl8pPr>
    <a:lvl9pPr marL="3657600" algn="l" defTabSz="914400" rtl="0" eaLnBrk="1" latinLnBrk="0" hangingPunct="1">
      <a:defRPr kern="1200">
        <a:solidFill>
          <a:schemeClr val="tx1"/>
        </a:solidFill>
        <a:latin typeface="Arial Narrow" pitchFamily="34" charset="0"/>
        <a:ea typeface="+mn-ea"/>
        <a:cs typeface="Arial" charset="0"/>
      </a:defRPr>
    </a:lvl9pPr>
  </p:defaultTextStyle>
  <p:extLst>
    <p:ext uri="{521415D9-36F7-43E2-AB2F-B90AF26B5E84}">
      <p14:sectionLst xmlns:p14="http://schemas.microsoft.com/office/powerpoint/2010/main">
        <p14:section name="Default Section" id="{C7E7D8A2-BDC9-4514-BABE-BE14A66292A7}">
          <p14:sldIdLst>
            <p14:sldId id="499"/>
            <p14:sldId id="497"/>
            <p14:sldId id="500"/>
            <p14:sldId id="504"/>
            <p14:sldId id="505"/>
            <p14:sldId id="502"/>
            <p14:sldId id="495"/>
            <p14:sldId id="50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57B4092-9EAE-D539-4A34-ACB44569CBA4}" name="Cruz, Joren" initials="CJ" userId="S::jcruz9@albany.edu::8dd4e0b1-2d59-4e63-8550-1cb70c1fa118" providerId="AD"/>
  <p188:author id="{B3699BDF-63B2-F676-A07C-E2E2A62C500B}" name="Wang, Daniel" initials="WD" userId="S::dwang9@albany.edu::5edf3e96-72b6-4387-b74f-9ded3a0c41e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33"/>
    <a:srgbClr val="23AE02"/>
    <a:srgbClr val="0000FF"/>
    <a:srgbClr val="0099FF"/>
    <a:srgbClr val="0FC6F1"/>
    <a:srgbClr val="FFCC66"/>
    <a:srgbClr val="FF9933"/>
    <a:srgbClr val="32F9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9107" autoAdjust="0"/>
  </p:normalViewPr>
  <p:slideViewPr>
    <p:cSldViewPr snapToGrid="0">
      <p:cViewPr varScale="1">
        <p:scale>
          <a:sx n="46" d="100"/>
          <a:sy n="46" d="100"/>
        </p:scale>
        <p:origin x="1218" y="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17"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4146" name="Rectangle 2"/>
          <p:cNvSpPr>
            <a:spLocks noGrp="1" noChangeArrowheads="1"/>
          </p:cNvSpPr>
          <p:nvPr>
            <p:ph type="hdr" sz="quarter"/>
          </p:nvPr>
        </p:nvSpPr>
        <p:spPr bwMode="auto">
          <a:xfrm>
            <a:off x="0" y="0"/>
            <a:ext cx="2878138" cy="4953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Bef>
                <a:spcPct val="0"/>
              </a:spcBef>
              <a:buFontTx/>
              <a:buNone/>
              <a:defRPr sz="1200">
                <a:latin typeface="Arial" charset="0"/>
                <a:cs typeface="+mn-cs"/>
              </a:defRPr>
            </a:lvl1pPr>
          </a:lstStyle>
          <a:p>
            <a:pPr>
              <a:defRPr/>
            </a:pPr>
            <a:endParaRPr lang="en-US"/>
          </a:p>
        </p:txBody>
      </p:sp>
      <p:sp>
        <p:nvSpPr>
          <p:cNvPr id="134147" name="Rectangle 3"/>
          <p:cNvSpPr>
            <a:spLocks noGrp="1" noChangeArrowheads="1"/>
          </p:cNvSpPr>
          <p:nvPr>
            <p:ph type="dt" sz="quarter" idx="1"/>
          </p:nvPr>
        </p:nvSpPr>
        <p:spPr bwMode="auto">
          <a:xfrm>
            <a:off x="3760788" y="0"/>
            <a:ext cx="2878137" cy="4953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buFontTx/>
              <a:buNone/>
              <a:defRPr sz="1200">
                <a:latin typeface="Arial" charset="0"/>
                <a:cs typeface="+mn-cs"/>
              </a:defRPr>
            </a:lvl1pPr>
          </a:lstStyle>
          <a:p>
            <a:pPr>
              <a:defRPr/>
            </a:pPr>
            <a:endParaRPr lang="en-US"/>
          </a:p>
        </p:txBody>
      </p:sp>
      <p:sp>
        <p:nvSpPr>
          <p:cNvPr id="134148" name="Rectangle 4"/>
          <p:cNvSpPr>
            <a:spLocks noGrp="1" noChangeArrowheads="1"/>
          </p:cNvSpPr>
          <p:nvPr>
            <p:ph type="ftr" sz="quarter" idx="2"/>
          </p:nvPr>
        </p:nvSpPr>
        <p:spPr bwMode="auto">
          <a:xfrm>
            <a:off x="0" y="9407525"/>
            <a:ext cx="2878138" cy="4953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spcBef>
                <a:spcPct val="0"/>
              </a:spcBef>
              <a:buFontTx/>
              <a:buNone/>
              <a:defRPr sz="1200">
                <a:latin typeface="Arial" charset="0"/>
                <a:cs typeface="+mn-cs"/>
              </a:defRPr>
            </a:lvl1pPr>
          </a:lstStyle>
          <a:p>
            <a:pPr>
              <a:defRPr/>
            </a:pPr>
            <a:endParaRPr lang="en-US"/>
          </a:p>
        </p:txBody>
      </p:sp>
      <p:sp>
        <p:nvSpPr>
          <p:cNvPr id="134149" name="Rectangle 5"/>
          <p:cNvSpPr>
            <a:spLocks noGrp="1" noChangeArrowheads="1"/>
          </p:cNvSpPr>
          <p:nvPr>
            <p:ph type="sldNum" sz="quarter" idx="3"/>
          </p:nvPr>
        </p:nvSpPr>
        <p:spPr bwMode="auto">
          <a:xfrm>
            <a:off x="3760788" y="9407525"/>
            <a:ext cx="2878137" cy="4953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buFontTx/>
              <a:buNone/>
              <a:defRPr sz="1200">
                <a:latin typeface="Arial" charset="0"/>
                <a:cs typeface="+mn-cs"/>
              </a:defRPr>
            </a:lvl1pPr>
          </a:lstStyle>
          <a:p>
            <a:pPr>
              <a:defRPr/>
            </a:pPr>
            <a:fld id="{EB8D128F-F94D-4AE2-AF9B-1277C51EE299}" type="slidenum">
              <a:rPr lang="en-US"/>
              <a:pPr>
                <a:defRPr/>
              </a:pPr>
              <a:t>‹#›</a:t>
            </a:fld>
            <a:endParaRPr lang="en-US"/>
          </a:p>
        </p:txBody>
      </p:sp>
    </p:spTree>
    <p:extLst>
      <p:ext uri="{BB962C8B-B14F-4D97-AF65-F5344CB8AC3E}">
        <p14:creationId xmlns:p14="http://schemas.microsoft.com/office/powerpoint/2010/main" val="2882011073"/>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gif>
</file>

<file path=ppt/media/image12.gif>
</file>

<file path=ppt/media/image13.png>
</file>

<file path=ppt/media/image14.png>
</file>

<file path=ppt/media/image15.png>
</file>

<file path=ppt/media/image16.png>
</file>

<file path=ppt/media/image17.jpeg>
</file>

<file path=ppt/media/image18.jpeg>
</file>

<file path=ppt/media/image19.gif>
</file>

<file path=ppt/media/image2.png>
</file>

<file path=ppt/media/image3.pn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878138" cy="4953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Bef>
                <a:spcPct val="0"/>
              </a:spcBef>
              <a:buFontTx/>
              <a:buNone/>
              <a:defRPr sz="1200">
                <a:latin typeface="Arial" charset="0"/>
                <a:cs typeface="+mn-cs"/>
              </a:defRPr>
            </a:lvl1pPr>
          </a:lstStyle>
          <a:p>
            <a:pPr>
              <a:defRPr/>
            </a:pPr>
            <a:endParaRPr lang="en-US"/>
          </a:p>
        </p:txBody>
      </p:sp>
      <p:sp>
        <p:nvSpPr>
          <p:cNvPr id="12291" name="Rectangle 3"/>
          <p:cNvSpPr>
            <a:spLocks noGrp="1" noChangeArrowheads="1"/>
          </p:cNvSpPr>
          <p:nvPr>
            <p:ph type="dt" idx="1"/>
          </p:nvPr>
        </p:nvSpPr>
        <p:spPr bwMode="auto">
          <a:xfrm>
            <a:off x="3760788" y="0"/>
            <a:ext cx="2878137" cy="4953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buFontTx/>
              <a:buNone/>
              <a:defRPr sz="1200">
                <a:latin typeface="Arial" charset="0"/>
                <a:cs typeface="+mn-cs"/>
              </a:defRPr>
            </a:lvl1pPr>
          </a:lstStyle>
          <a:p>
            <a:pPr>
              <a:defRPr/>
            </a:pPr>
            <a:endParaRPr lang="en-US"/>
          </a:p>
        </p:txBody>
      </p:sp>
      <p:sp>
        <p:nvSpPr>
          <p:cNvPr id="28676" name="Rectangle 4"/>
          <p:cNvSpPr>
            <a:spLocks noGrp="1" noRot="1" noChangeAspect="1" noChangeArrowheads="1" noTextEdit="1"/>
          </p:cNvSpPr>
          <p:nvPr>
            <p:ph type="sldImg" idx="2"/>
          </p:nvPr>
        </p:nvSpPr>
        <p:spPr bwMode="auto">
          <a:xfrm>
            <a:off x="844550" y="742950"/>
            <a:ext cx="4951413" cy="371475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663575" y="4705350"/>
            <a:ext cx="5313363" cy="44561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0" y="9407525"/>
            <a:ext cx="2878138" cy="4953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spcBef>
                <a:spcPct val="0"/>
              </a:spcBef>
              <a:buFontTx/>
              <a:buNone/>
              <a:defRPr sz="1200">
                <a:latin typeface="Arial" charset="0"/>
                <a:cs typeface="+mn-cs"/>
              </a:defRPr>
            </a:lvl1pPr>
          </a:lstStyle>
          <a:p>
            <a:pPr>
              <a:defRPr/>
            </a:pPr>
            <a:endParaRPr lang="en-US"/>
          </a:p>
        </p:txBody>
      </p:sp>
      <p:sp>
        <p:nvSpPr>
          <p:cNvPr id="12295" name="Rectangle 7"/>
          <p:cNvSpPr>
            <a:spLocks noGrp="1" noChangeArrowheads="1"/>
          </p:cNvSpPr>
          <p:nvPr>
            <p:ph type="sldNum" sz="quarter" idx="5"/>
          </p:nvPr>
        </p:nvSpPr>
        <p:spPr bwMode="auto">
          <a:xfrm>
            <a:off x="3760788" y="9407525"/>
            <a:ext cx="2878137" cy="4953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spcBef>
                <a:spcPct val="0"/>
              </a:spcBef>
              <a:buFontTx/>
              <a:buNone/>
              <a:defRPr sz="1200">
                <a:latin typeface="Arial" charset="0"/>
                <a:cs typeface="+mn-cs"/>
              </a:defRPr>
            </a:lvl1pPr>
          </a:lstStyle>
          <a:p>
            <a:pPr>
              <a:defRPr/>
            </a:pPr>
            <a:fld id="{A5FBE3A2-7E4E-405E-86C3-8264C379CABD}" type="slidenum">
              <a:rPr lang="en-US"/>
              <a:pPr>
                <a:defRPr/>
              </a:pPr>
              <a:t>‹#›</a:t>
            </a:fld>
            <a:endParaRPr lang="en-US"/>
          </a:p>
        </p:txBody>
      </p:sp>
    </p:spTree>
    <p:extLst>
      <p:ext uri="{BB962C8B-B14F-4D97-AF65-F5344CB8AC3E}">
        <p14:creationId xmlns:p14="http://schemas.microsoft.com/office/powerpoint/2010/main" val="418574547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A63A2342-4861-4834-885C-F28BCFB51D10}" type="slidenum">
              <a:rPr lang="en-US" smtClean="0"/>
              <a:pPr/>
              <a:t>1</a:t>
            </a:fld>
            <a:endParaRPr lang="en-US"/>
          </a:p>
        </p:txBody>
      </p:sp>
    </p:spTree>
    <p:extLst>
      <p:ext uri="{BB962C8B-B14F-4D97-AF65-F5344CB8AC3E}">
        <p14:creationId xmlns:p14="http://schemas.microsoft.com/office/powerpoint/2010/main" val="3821177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rial"/>
                <a:cs typeface="Arial"/>
              </a:rPr>
              <a:t>Our main objective is to support the idea that “everyone learns differently”. With the implementation of VR, we hope to create a fun and interactive learning tool that supplies fellow electrical engineers with a new method of gaining knowledge and learning new techniques, which can assist in classroom settings, and perhaps even workplace environments</a:t>
            </a:r>
          </a:p>
        </p:txBody>
      </p:sp>
      <p:sp>
        <p:nvSpPr>
          <p:cNvPr id="4" name="Slide Number Placeholder 3"/>
          <p:cNvSpPr>
            <a:spLocks noGrp="1"/>
          </p:cNvSpPr>
          <p:nvPr>
            <p:ph type="sldNum" sz="quarter" idx="5"/>
          </p:nvPr>
        </p:nvSpPr>
        <p:spPr/>
        <p:txBody>
          <a:bodyPr/>
          <a:lstStyle/>
          <a:p>
            <a:pPr>
              <a:defRPr/>
            </a:pPr>
            <a:fld id="{A5FBE3A2-7E4E-405E-86C3-8264C379CABD}" type="slidenum">
              <a:rPr lang="en-US" smtClean="0"/>
              <a:pPr>
                <a:defRPr/>
              </a:pPr>
              <a:t>2</a:t>
            </a:fld>
            <a:endParaRPr lang="en-US"/>
          </a:p>
        </p:txBody>
      </p:sp>
    </p:spTree>
    <p:extLst>
      <p:ext uri="{BB962C8B-B14F-4D97-AF65-F5344CB8AC3E}">
        <p14:creationId xmlns:p14="http://schemas.microsoft.com/office/powerpoint/2010/main" val="61360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concept of this idea was given to us by our stakeholder, Professor Dutta. From his suggestions, we were able to hone in on wanting to develop in VR. The reason for picking VR over AR is primarily due to the fact that there are many other work environments in which it has already become a reliable and standard method of learning and practicing. Examples of </a:t>
            </a:r>
            <a:r>
              <a:rPr lang="en-US"/>
              <a:t>such workplaces </a:t>
            </a:r>
            <a:r>
              <a:rPr lang="en-US" dirty="0"/>
              <a:t>include STEM laboratory research, surgery simulations, patient care procedures, and aircraft maintenance engineering</a:t>
            </a:r>
          </a:p>
        </p:txBody>
      </p:sp>
      <p:sp>
        <p:nvSpPr>
          <p:cNvPr id="4" name="Slide Number Placeholder 3"/>
          <p:cNvSpPr>
            <a:spLocks noGrp="1"/>
          </p:cNvSpPr>
          <p:nvPr>
            <p:ph type="sldNum" sz="quarter" idx="5"/>
          </p:nvPr>
        </p:nvSpPr>
        <p:spPr/>
        <p:txBody>
          <a:bodyPr/>
          <a:lstStyle/>
          <a:p>
            <a:pPr>
              <a:defRPr/>
            </a:pPr>
            <a:fld id="{A5FBE3A2-7E4E-405E-86C3-8264C379CABD}" type="slidenum">
              <a:rPr lang="en-US" smtClean="0"/>
              <a:pPr>
                <a:defRPr/>
              </a:pPr>
              <a:t>3</a:t>
            </a:fld>
            <a:endParaRPr lang="en-US"/>
          </a:p>
        </p:txBody>
      </p:sp>
    </p:spTree>
    <p:extLst>
      <p:ext uri="{BB962C8B-B14F-4D97-AF65-F5344CB8AC3E}">
        <p14:creationId xmlns:p14="http://schemas.microsoft.com/office/powerpoint/2010/main" val="715689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Running environment in UE5</a:t>
            </a:r>
          </a:p>
          <a:p>
            <a:r>
              <a:rPr lang="en-US"/>
              <a:t>Top two right are interactions with the modules we built</a:t>
            </a:r>
          </a:p>
          <a:p>
            <a:r>
              <a:rPr lang="en-US"/>
              <a:t>Bottom two right are demonstrations that we can move around in the environment</a:t>
            </a:r>
          </a:p>
          <a:p>
            <a:r>
              <a:rPr lang="en-US"/>
              <a:t>Left shows the hardware setup we have to run the environment.</a:t>
            </a:r>
          </a:p>
          <a:p>
            <a:r>
              <a:rPr lang="en-US"/>
              <a:t>Laptops are not powerful enough to run the environment and Headset at the same time</a:t>
            </a:r>
          </a:p>
          <a:p>
            <a:r>
              <a:rPr lang="en-US"/>
              <a:t>Use of the workstation PCs in 192</a:t>
            </a:r>
          </a:p>
        </p:txBody>
      </p:sp>
      <p:sp>
        <p:nvSpPr>
          <p:cNvPr id="4" name="Slide Number Placeholder 3"/>
          <p:cNvSpPr>
            <a:spLocks noGrp="1"/>
          </p:cNvSpPr>
          <p:nvPr>
            <p:ph type="sldNum" sz="quarter" idx="5"/>
          </p:nvPr>
        </p:nvSpPr>
        <p:spPr/>
        <p:txBody>
          <a:bodyPr/>
          <a:lstStyle/>
          <a:p>
            <a:pPr>
              <a:defRPr/>
            </a:pPr>
            <a:fld id="{A5FBE3A2-7E4E-405E-86C3-8264C379CABD}" type="slidenum">
              <a:rPr lang="en-US" smtClean="0"/>
              <a:pPr>
                <a:defRPr/>
              </a:pPr>
              <a:t>4</a:t>
            </a:fld>
            <a:endParaRPr lang="en-US"/>
          </a:p>
        </p:txBody>
      </p:sp>
    </p:spTree>
    <p:extLst>
      <p:ext uri="{BB962C8B-B14F-4D97-AF65-F5344CB8AC3E}">
        <p14:creationId xmlns:p14="http://schemas.microsoft.com/office/powerpoint/2010/main" val="31735653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Sectioned into 6 modules</a:t>
            </a:r>
          </a:p>
          <a:p>
            <a:r>
              <a:rPr lang="en-US"/>
              <a:t>“Thoroughly” walk through the first 3 with finer detail</a:t>
            </a:r>
          </a:p>
          <a:p>
            <a:r>
              <a:rPr lang="en-US"/>
              <a:t>Mention what we’ve accomplished this semester</a:t>
            </a:r>
          </a:p>
          <a:p>
            <a:r>
              <a:rPr lang="en-US"/>
              <a:t>Briefly go over module 4-6</a:t>
            </a:r>
          </a:p>
          <a:p>
            <a:r>
              <a:rPr lang="en-US"/>
              <a:t>Mention our goals in the Spring</a:t>
            </a:r>
          </a:p>
        </p:txBody>
      </p:sp>
      <p:sp>
        <p:nvSpPr>
          <p:cNvPr id="4" name="Slide Number Placeholder 3"/>
          <p:cNvSpPr>
            <a:spLocks noGrp="1"/>
          </p:cNvSpPr>
          <p:nvPr>
            <p:ph type="sldNum" sz="quarter" idx="5"/>
          </p:nvPr>
        </p:nvSpPr>
        <p:spPr/>
        <p:txBody>
          <a:bodyPr/>
          <a:lstStyle/>
          <a:p>
            <a:pPr>
              <a:defRPr/>
            </a:pPr>
            <a:fld id="{A5FBE3A2-7E4E-405E-86C3-8264C379CABD}" type="slidenum">
              <a:rPr lang="en-US" smtClean="0"/>
              <a:pPr>
                <a:defRPr/>
              </a:pPr>
              <a:t>5</a:t>
            </a:fld>
            <a:endParaRPr lang="en-US"/>
          </a:p>
        </p:txBody>
      </p:sp>
    </p:spTree>
    <p:extLst>
      <p:ext uri="{BB962C8B-B14F-4D97-AF65-F5344CB8AC3E}">
        <p14:creationId xmlns:p14="http://schemas.microsoft.com/office/powerpoint/2010/main" val="42707982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Sneak peak into what we’re working with</a:t>
            </a:r>
          </a:p>
          <a:p>
            <a:r>
              <a:rPr lang="en-US" dirty="0"/>
              <a:t>UI for UE5</a:t>
            </a:r>
          </a:p>
          <a:p>
            <a:r>
              <a:rPr lang="en-US" dirty="0"/>
              <a:t>Lots of tabs and windows</a:t>
            </a:r>
          </a:p>
          <a:p>
            <a:r>
              <a:rPr lang="en-US" dirty="0"/>
              <a:t>For out application, mostly junk and clutter</a:t>
            </a:r>
          </a:p>
          <a:p>
            <a:r>
              <a:rPr lang="en-US" dirty="0"/>
              <a:t>Blueprint, nodes, Outliner, Content Library</a:t>
            </a:r>
          </a:p>
          <a:p>
            <a:r>
              <a:rPr lang="en-US" dirty="0"/>
              <a:t>Resistor files shown in content library</a:t>
            </a:r>
          </a:p>
        </p:txBody>
      </p:sp>
      <p:sp>
        <p:nvSpPr>
          <p:cNvPr id="4" name="Slide Number Placeholder 3"/>
          <p:cNvSpPr>
            <a:spLocks noGrp="1"/>
          </p:cNvSpPr>
          <p:nvPr>
            <p:ph type="sldNum" sz="quarter" idx="5"/>
          </p:nvPr>
        </p:nvSpPr>
        <p:spPr/>
        <p:txBody>
          <a:bodyPr/>
          <a:lstStyle/>
          <a:p>
            <a:pPr>
              <a:defRPr/>
            </a:pPr>
            <a:fld id="{A5FBE3A2-7E4E-405E-86C3-8264C379CABD}" type="slidenum">
              <a:rPr lang="en-US" smtClean="0"/>
              <a:pPr>
                <a:defRPr/>
              </a:pPr>
              <a:t>6</a:t>
            </a:fld>
            <a:endParaRPr lang="en-US"/>
          </a:p>
        </p:txBody>
      </p:sp>
    </p:spTree>
    <p:extLst>
      <p:ext uri="{BB962C8B-B14F-4D97-AF65-F5344CB8AC3E}">
        <p14:creationId xmlns:p14="http://schemas.microsoft.com/office/powerpoint/2010/main" val="39345263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Potential idea prototype</a:t>
            </a:r>
          </a:p>
          <a:p>
            <a:r>
              <a:rPr lang="en-US"/>
              <a:t>Interactable resistor with auto generated band values</a:t>
            </a:r>
          </a:p>
          <a:p>
            <a:r>
              <a:rPr lang="en-US"/>
              <a:t>Controllers allows for rotation and intractability with component</a:t>
            </a:r>
          </a:p>
          <a:p>
            <a:r>
              <a:rPr lang="en-US"/>
              <a:t>Simple HUD, resistor band table and area to enter the resistor value</a:t>
            </a:r>
          </a:p>
        </p:txBody>
      </p:sp>
      <p:sp>
        <p:nvSpPr>
          <p:cNvPr id="4" name="Slide Number Placeholder 3"/>
          <p:cNvSpPr>
            <a:spLocks noGrp="1"/>
          </p:cNvSpPr>
          <p:nvPr>
            <p:ph type="sldNum" sz="quarter" idx="5"/>
          </p:nvPr>
        </p:nvSpPr>
        <p:spPr/>
        <p:txBody>
          <a:bodyPr/>
          <a:lstStyle/>
          <a:p>
            <a:pPr>
              <a:defRPr/>
            </a:pPr>
            <a:fld id="{A5FBE3A2-7E4E-405E-86C3-8264C379CABD}" type="slidenum">
              <a:rPr lang="en-US" smtClean="0"/>
              <a:pPr>
                <a:defRPr/>
              </a:pPr>
              <a:t>7</a:t>
            </a:fld>
            <a:endParaRPr lang="en-US"/>
          </a:p>
        </p:txBody>
      </p:sp>
    </p:spTree>
    <p:extLst>
      <p:ext uri="{BB962C8B-B14F-4D97-AF65-F5344CB8AC3E}">
        <p14:creationId xmlns:p14="http://schemas.microsoft.com/office/powerpoint/2010/main" val="7361190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7"/>
          <p:cNvGrpSpPr>
            <a:grpSpLocks/>
          </p:cNvGrpSpPr>
          <p:nvPr/>
        </p:nvGrpSpPr>
        <p:grpSpPr bwMode="auto">
          <a:xfrm>
            <a:off x="228600" y="2889250"/>
            <a:ext cx="8610600" cy="201613"/>
            <a:chOff x="144" y="1680"/>
            <a:chExt cx="5424" cy="144"/>
          </a:xfrm>
        </p:grpSpPr>
        <p:sp>
          <p:nvSpPr>
            <p:cNvPr id="5" name="Rectangle 8"/>
            <p:cNvSpPr>
              <a:spLocks noChangeArrowheads="1"/>
            </p:cNvSpPr>
            <p:nvPr userDrawn="1"/>
          </p:nvSpPr>
          <p:spPr bwMode="auto">
            <a:xfrm>
              <a:off x="144" y="1680"/>
              <a:ext cx="1808" cy="144"/>
            </a:xfrm>
            <a:prstGeom prst="rect">
              <a:avLst/>
            </a:prstGeom>
            <a:solidFill>
              <a:srgbClr val="7030A0"/>
            </a:solidFill>
            <a:ln w="9525">
              <a:noFill/>
              <a:miter lim="800000"/>
              <a:headEnd/>
              <a:tailEnd/>
            </a:ln>
            <a:effectLst/>
          </p:spPr>
          <p:txBody>
            <a:bodyPr wrap="none" anchor="ctr"/>
            <a:lstStyle/>
            <a:p>
              <a:pPr>
                <a:spcBef>
                  <a:spcPct val="20000"/>
                </a:spcBef>
                <a:buFont typeface="Wingdings" pitchFamily="2" charset="2"/>
                <a:buChar char="•"/>
                <a:defRPr/>
              </a:pPr>
              <a:endParaRPr lang="en-US">
                <a:cs typeface="+mn-cs"/>
              </a:endParaRPr>
            </a:p>
          </p:txBody>
        </p:sp>
        <p:sp>
          <p:nvSpPr>
            <p:cNvPr id="6" name="Rectangle 9"/>
            <p:cNvSpPr>
              <a:spLocks noChangeArrowheads="1"/>
            </p:cNvSpPr>
            <p:nvPr userDrawn="1"/>
          </p:nvSpPr>
          <p:spPr bwMode="auto">
            <a:xfrm>
              <a:off x="1952" y="1680"/>
              <a:ext cx="1808" cy="144"/>
            </a:xfrm>
            <a:prstGeom prst="rect">
              <a:avLst/>
            </a:prstGeom>
            <a:solidFill>
              <a:srgbClr val="FFCC66"/>
            </a:solidFill>
            <a:ln w="9525">
              <a:noFill/>
              <a:miter lim="800000"/>
              <a:headEnd/>
              <a:tailEnd/>
            </a:ln>
            <a:effectLst/>
          </p:spPr>
          <p:txBody>
            <a:bodyPr wrap="none" anchor="ctr"/>
            <a:lstStyle/>
            <a:p>
              <a:pPr>
                <a:spcBef>
                  <a:spcPct val="20000"/>
                </a:spcBef>
                <a:buFont typeface="Wingdings" pitchFamily="2" charset="2"/>
                <a:buChar char="•"/>
                <a:defRPr/>
              </a:pPr>
              <a:endParaRPr lang="en-US">
                <a:cs typeface="+mn-cs"/>
              </a:endParaRPr>
            </a:p>
          </p:txBody>
        </p:sp>
        <p:sp>
          <p:nvSpPr>
            <p:cNvPr id="7" name="Rectangle 10"/>
            <p:cNvSpPr>
              <a:spLocks noChangeArrowheads="1"/>
            </p:cNvSpPr>
            <p:nvPr userDrawn="1"/>
          </p:nvSpPr>
          <p:spPr bwMode="auto">
            <a:xfrm>
              <a:off x="3760" y="1680"/>
              <a:ext cx="1808" cy="144"/>
            </a:xfrm>
            <a:prstGeom prst="rect">
              <a:avLst/>
            </a:prstGeom>
            <a:solidFill>
              <a:srgbClr val="7030A0"/>
            </a:solidFill>
            <a:ln w="9525">
              <a:noFill/>
              <a:miter lim="800000"/>
              <a:headEnd/>
              <a:tailEnd/>
            </a:ln>
            <a:effectLst/>
          </p:spPr>
          <p:txBody>
            <a:bodyPr wrap="none" anchor="ctr"/>
            <a:lstStyle/>
            <a:p>
              <a:pPr>
                <a:spcBef>
                  <a:spcPct val="20000"/>
                </a:spcBef>
                <a:buFont typeface="Wingdings" pitchFamily="2" charset="2"/>
                <a:buChar char="•"/>
                <a:defRPr/>
              </a:pPr>
              <a:endParaRPr lang="en-US">
                <a:cs typeface="+mn-cs"/>
              </a:endParaRPr>
            </a:p>
          </p:txBody>
        </p:sp>
      </p:grpSp>
      <p:sp>
        <p:nvSpPr>
          <p:cNvPr id="5122" name="Rectangle 2"/>
          <p:cNvSpPr>
            <a:spLocks noGrp="1" noChangeArrowheads="1"/>
          </p:cNvSpPr>
          <p:nvPr>
            <p:ph type="ctrTitle"/>
          </p:nvPr>
        </p:nvSpPr>
        <p:spPr>
          <a:xfrm>
            <a:off x="685800" y="685800"/>
            <a:ext cx="7772400" cy="2127250"/>
          </a:xfrm>
        </p:spPr>
        <p:txBody>
          <a:bodyPr/>
          <a:lstStyle>
            <a:lvl1pPr algn="ctr">
              <a:defRPr>
                <a:latin typeface="Franklin Gothic Heavy" pitchFamily="34" charset="0"/>
              </a:defRPr>
            </a:lvl1pPr>
          </a:lstStyle>
          <a:p>
            <a:r>
              <a:rPr lang="en-US"/>
              <a:t>Click to edit Master title style</a:t>
            </a:r>
          </a:p>
        </p:txBody>
      </p:sp>
      <p:sp>
        <p:nvSpPr>
          <p:cNvPr id="5123" name="Rectangle 3"/>
          <p:cNvSpPr>
            <a:spLocks noGrp="1" noChangeArrowheads="1"/>
          </p:cNvSpPr>
          <p:nvPr>
            <p:ph type="subTitle" idx="1"/>
          </p:nvPr>
        </p:nvSpPr>
        <p:spPr>
          <a:xfrm>
            <a:off x="1371600" y="3270250"/>
            <a:ext cx="6400800" cy="875030"/>
          </a:xfrm>
        </p:spPr>
        <p:txBody>
          <a:bodyPr/>
          <a:lstStyle>
            <a:lvl1pPr marL="0" indent="0" algn="ctr">
              <a:buFont typeface="Wingdings" pitchFamily="2" charset="2"/>
              <a:buNone/>
              <a:defRPr sz="2400"/>
            </a:lvl1pPr>
          </a:lstStyle>
          <a:p>
            <a:r>
              <a:rPr lang="en-US"/>
              <a:t>Click to edit Master subtitle style</a:t>
            </a:r>
          </a:p>
        </p:txBody>
      </p:sp>
      <p:sp>
        <p:nvSpPr>
          <p:cNvPr id="13" name="Rectangle 4"/>
          <p:cNvSpPr>
            <a:spLocks noGrp="1" noChangeArrowheads="1"/>
          </p:cNvSpPr>
          <p:nvPr>
            <p:ph type="dt" sz="half" idx="10"/>
          </p:nvPr>
        </p:nvSpPr>
        <p:spPr bwMode="auto">
          <a:xfrm>
            <a:off x="457200" y="6248400"/>
            <a:ext cx="213360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spcBef>
                <a:spcPct val="0"/>
              </a:spcBef>
              <a:buFontTx/>
              <a:buNone/>
              <a:defRPr sz="1000" dirty="0">
                <a:latin typeface="Verdana" pitchFamily="34" charset="0"/>
                <a:cs typeface="+mn-cs"/>
              </a:defRPr>
            </a:lvl1pPr>
          </a:lstStyle>
          <a:p>
            <a:pPr>
              <a:defRPr/>
            </a:pPr>
            <a:endParaRPr lang="en-US"/>
          </a:p>
        </p:txBody>
      </p:sp>
      <p:sp>
        <p:nvSpPr>
          <p:cNvPr id="14" name="Rectangle 5"/>
          <p:cNvSpPr>
            <a:spLocks noGrp="1" noChangeArrowheads="1"/>
          </p:cNvSpPr>
          <p:nvPr>
            <p:ph type="ftr" sz="quarter" idx="11"/>
          </p:nvPr>
        </p:nvSpPr>
        <p:spPr>
          <a:xfrm>
            <a:off x="3124200" y="6248400"/>
            <a:ext cx="2895600" cy="457200"/>
          </a:xfrm>
        </p:spPr>
        <p:txBody>
          <a:bodyPr/>
          <a:lstStyle>
            <a:lvl1pPr marL="0" marR="0" indent="0" algn="ctr" defTabSz="914400" rtl="0" eaLnBrk="1" fontAlgn="base" latinLnBrk="0" hangingPunct="1">
              <a:lnSpc>
                <a:spcPct val="100000"/>
              </a:lnSpc>
              <a:spcBef>
                <a:spcPct val="0"/>
              </a:spcBef>
              <a:spcAft>
                <a:spcPct val="0"/>
              </a:spcAft>
              <a:buClrTx/>
              <a:buSzTx/>
              <a:buFontTx/>
              <a:buNone/>
              <a:tabLst/>
              <a:defRPr/>
            </a:lvl1pPr>
          </a:lstStyle>
          <a:p>
            <a:pPr>
              <a:defRPr/>
            </a:pPr>
            <a:endParaRPr lang="en-US"/>
          </a:p>
        </p:txBody>
      </p:sp>
      <p:sp>
        <p:nvSpPr>
          <p:cNvPr id="15" name="Rectangle 6"/>
          <p:cNvSpPr>
            <a:spLocks noGrp="1" noChangeArrowheads="1"/>
          </p:cNvSpPr>
          <p:nvPr>
            <p:ph type="sldNum" sz="quarter" idx="12"/>
          </p:nvPr>
        </p:nvSpPr>
        <p:spPr/>
        <p:txBody>
          <a:bodyPr/>
          <a:lstStyle>
            <a:lvl1pPr>
              <a:defRPr/>
            </a:lvl1pPr>
          </a:lstStyle>
          <a:p>
            <a:pPr>
              <a:defRPr/>
            </a:pPr>
            <a:fld id="{CEDA2000-4E5B-44AB-8DE6-E1B13F7E6CE3}" type="slidenum">
              <a:rPr lang="en-US"/>
              <a:pPr>
                <a:defRPr/>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Franklin Gothic Heavy" pitchFamily="34" charset="0"/>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ftr" sz="quarter" idx="10"/>
          </p:nvPr>
        </p:nvSpPr>
        <p:spPr>
          <a:xfrm>
            <a:off x="455612" y="6248400"/>
            <a:ext cx="6479444" cy="457200"/>
          </a:xfrm>
          <a:ln/>
        </p:spPr>
        <p:txBody>
          <a:bodyPr/>
          <a:lstStyle>
            <a:lvl1pPr>
              <a:defRPr/>
            </a:lvl1pPr>
          </a:lstStyle>
          <a:p>
            <a:pPr>
              <a:defRPr/>
            </a:pPr>
            <a:endParaRPr lang="en-US"/>
          </a:p>
        </p:txBody>
      </p:sp>
      <p:sp>
        <p:nvSpPr>
          <p:cNvPr id="5" name="Rectangle 5"/>
          <p:cNvSpPr>
            <a:spLocks noGrp="1" noChangeArrowheads="1"/>
          </p:cNvSpPr>
          <p:nvPr>
            <p:ph type="sldNum" sz="quarter" idx="11"/>
          </p:nvPr>
        </p:nvSpPr>
        <p:spPr>
          <a:xfrm>
            <a:off x="8178228" y="6248400"/>
            <a:ext cx="508571" cy="457200"/>
          </a:xfrm>
          <a:ln/>
        </p:spPr>
        <p:txBody>
          <a:bodyPr/>
          <a:lstStyle>
            <a:lvl1pPr>
              <a:defRPr/>
            </a:lvl1pPr>
          </a:lstStyle>
          <a:p>
            <a:pPr>
              <a:defRPr/>
            </a:pPr>
            <a:fld id="{036DCB2A-9C12-4B26-B401-948A31F9D5A6}" type="slidenum">
              <a:rPr lang="en-US"/>
              <a:pPr>
                <a:defRPr/>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6CF8DF-4B08-4432-AD07-639521C5C418}"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6CF8DF-4B08-4432-AD07-639521C5C41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Lst>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bwMode="auto">
          <a:xfrm>
            <a:off x="457200" y="277813"/>
            <a:ext cx="8229600" cy="1139825"/>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3075" name="Rectangle 3"/>
          <p:cNvSpPr>
            <a:spLocks noGrp="1" noChangeArrowheads="1"/>
          </p:cNvSpPr>
          <p:nvPr>
            <p:ph type="body" idx="1"/>
          </p:nvPr>
        </p:nvSpPr>
        <p:spPr bwMode="auto">
          <a:xfrm>
            <a:off x="457200" y="1600200"/>
            <a:ext cx="8229600" cy="4530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100" name="Rectangle 4"/>
          <p:cNvSpPr>
            <a:spLocks noGrp="1" noChangeArrowheads="1"/>
          </p:cNvSpPr>
          <p:nvPr>
            <p:ph type="ftr" sz="quarter" idx="3"/>
          </p:nvPr>
        </p:nvSpPr>
        <p:spPr bwMode="auto">
          <a:xfrm>
            <a:off x="455613" y="6248400"/>
            <a:ext cx="6448622"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Bef>
                <a:spcPct val="0"/>
              </a:spcBef>
              <a:buFontTx/>
              <a:buNone/>
              <a:defRPr sz="1000" dirty="0" smtClean="0">
                <a:latin typeface="Verdana" pitchFamily="34" charset="0"/>
                <a:cs typeface="+mn-cs"/>
              </a:defRPr>
            </a:lvl1pPr>
          </a:lstStyle>
          <a:p>
            <a:pPr>
              <a:defRPr/>
            </a:pPr>
            <a:endParaRPr lang="en-US"/>
          </a:p>
        </p:txBody>
      </p:sp>
      <p:sp>
        <p:nvSpPr>
          <p:cNvPr id="4101" name="Rectangle 5"/>
          <p:cNvSpPr>
            <a:spLocks noGrp="1" noChangeArrowheads="1"/>
          </p:cNvSpPr>
          <p:nvPr>
            <p:ph type="sldNum" sz="quarter" idx="4"/>
          </p:nvPr>
        </p:nvSpPr>
        <p:spPr bwMode="auto">
          <a:xfrm>
            <a:off x="7572054" y="6248400"/>
            <a:ext cx="1114746"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buFontTx/>
              <a:buNone/>
              <a:defRPr sz="1000">
                <a:latin typeface="Verdana" pitchFamily="34" charset="0"/>
                <a:cs typeface="+mn-cs"/>
              </a:defRPr>
            </a:lvl1pPr>
          </a:lstStyle>
          <a:p>
            <a:pPr>
              <a:defRPr/>
            </a:pPr>
            <a:fld id="{250F584E-A773-4FEC-8992-5605B47A7D5D}" type="slidenum">
              <a:rPr lang="en-US"/>
              <a:pPr>
                <a:defRPr/>
              </a:pPr>
              <a:t>‹#›</a:t>
            </a:fld>
            <a:endParaRPr lang="en-US"/>
          </a:p>
        </p:txBody>
      </p:sp>
      <p:sp>
        <p:nvSpPr>
          <p:cNvPr id="4102" name="Rectangle 6"/>
          <p:cNvSpPr>
            <a:spLocks noChangeArrowheads="1"/>
          </p:cNvSpPr>
          <p:nvPr/>
        </p:nvSpPr>
        <p:spPr bwMode="auto">
          <a:xfrm>
            <a:off x="0" y="0"/>
            <a:ext cx="228600" cy="2286000"/>
          </a:xfrm>
          <a:prstGeom prst="rect">
            <a:avLst/>
          </a:prstGeom>
          <a:solidFill>
            <a:srgbClr val="7030A0"/>
          </a:solidFill>
          <a:ln w="9525">
            <a:noFill/>
            <a:miter lim="800000"/>
            <a:headEnd/>
            <a:tailEnd/>
          </a:ln>
          <a:effectLst/>
        </p:spPr>
        <p:txBody>
          <a:bodyPr wrap="none" anchor="ctr"/>
          <a:lstStyle/>
          <a:p>
            <a:pPr algn="ctr">
              <a:defRPr/>
            </a:pPr>
            <a:endParaRPr lang="en-US" sz="2400">
              <a:latin typeface="Times New Roman" pitchFamily="18" charset="0"/>
              <a:cs typeface="+mn-cs"/>
            </a:endParaRPr>
          </a:p>
        </p:txBody>
      </p:sp>
      <p:sp>
        <p:nvSpPr>
          <p:cNvPr id="4103" name="Line 7"/>
          <p:cNvSpPr>
            <a:spLocks noChangeShapeType="1"/>
          </p:cNvSpPr>
          <p:nvPr/>
        </p:nvSpPr>
        <p:spPr bwMode="auto">
          <a:xfrm>
            <a:off x="457200" y="1447800"/>
            <a:ext cx="8077200" cy="0"/>
          </a:xfrm>
          <a:prstGeom prst="line">
            <a:avLst/>
          </a:prstGeom>
          <a:noFill/>
          <a:ln w="19050">
            <a:solidFill>
              <a:srgbClr val="7030A0"/>
            </a:solidFill>
            <a:round/>
            <a:headEnd/>
            <a:tailEnd/>
          </a:ln>
          <a:effectLst/>
        </p:spPr>
        <p:txBody>
          <a:bodyPr/>
          <a:lstStyle/>
          <a:p>
            <a:pPr>
              <a:spcBef>
                <a:spcPct val="20000"/>
              </a:spcBef>
              <a:buFont typeface="Wingdings" pitchFamily="2" charset="2"/>
              <a:buChar char="•"/>
              <a:defRPr/>
            </a:pPr>
            <a:endParaRPr lang="en-US">
              <a:cs typeface="+mn-cs"/>
            </a:endParaRPr>
          </a:p>
        </p:txBody>
      </p:sp>
      <p:sp>
        <p:nvSpPr>
          <p:cNvPr id="4104" name="Rectangle 8"/>
          <p:cNvSpPr>
            <a:spLocks noChangeArrowheads="1"/>
          </p:cNvSpPr>
          <p:nvPr/>
        </p:nvSpPr>
        <p:spPr bwMode="auto">
          <a:xfrm>
            <a:off x="0" y="2286000"/>
            <a:ext cx="228600" cy="2286000"/>
          </a:xfrm>
          <a:prstGeom prst="rect">
            <a:avLst/>
          </a:prstGeom>
          <a:solidFill>
            <a:srgbClr val="FFCC66"/>
          </a:solidFill>
          <a:ln w="9525">
            <a:noFill/>
            <a:miter lim="800000"/>
            <a:headEnd/>
            <a:tailEnd/>
          </a:ln>
          <a:effectLst/>
        </p:spPr>
        <p:txBody>
          <a:bodyPr wrap="none" anchor="ctr"/>
          <a:lstStyle/>
          <a:p>
            <a:pPr algn="ctr">
              <a:defRPr/>
            </a:pPr>
            <a:endParaRPr lang="en-US" sz="2400">
              <a:latin typeface="Times New Roman" pitchFamily="18" charset="0"/>
              <a:cs typeface="+mn-cs"/>
            </a:endParaRPr>
          </a:p>
        </p:txBody>
      </p:sp>
      <p:sp>
        <p:nvSpPr>
          <p:cNvPr id="4105" name="Rectangle 9"/>
          <p:cNvSpPr>
            <a:spLocks noChangeArrowheads="1"/>
          </p:cNvSpPr>
          <p:nvPr/>
        </p:nvSpPr>
        <p:spPr bwMode="auto">
          <a:xfrm>
            <a:off x="0" y="4572000"/>
            <a:ext cx="228600" cy="2286000"/>
          </a:xfrm>
          <a:prstGeom prst="rect">
            <a:avLst/>
          </a:prstGeom>
          <a:solidFill>
            <a:srgbClr val="7030A0"/>
          </a:solidFill>
          <a:ln w="9525">
            <a:noFill/>
            <a:miter lim="800000"/>
            <a:headEnd/>
            <a:tailEnd/>
          </a:ln>
          <a:effectLst/>
        </p:spPr>
        <p:txBody>
          <a:bodyPr wrap="none" anchor="ctr"/>
          <a:lstStyle/>
          <a:p>
            <a:pPr algn="ctr">
              <a:defRPr/>
            </a:pPr>
            <a:endParaRPr lang="en-US" sz="2400">
              <a:latin typeface="Times New Roman" pitchFamily="18" charset="0"/>
              <a:cs typeface="+mn-cs"/>
            </a:endParaRPr>
          </a:p>
        </p:txBody>
      </p:sp>
    </p:spTree>
  </p:cSld>
  <p:clrMap bg1="lt1" tx1="dk1" bg2="lt2" tx2="dk2" accent1="accent1" accent2="accent2" accent3="accent3" accent4="accent4" accent5="accent5" accent6="accent6" hlink="hlink" folHlink="folHlink"/>
  <p:sldLayoutIdLst>
    <p:sldLayoutId id="2147483871" r:id="rId1"/>
    <p:sldLayoutId id="2147483872" r:id="rId2"/>
  </p:sldLayoutIdLst>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hf sldNum="0" hdr="0" dt="0"/>
  <p:txStyles>
    <p:titleStyle>
      <a:lvl1pPr algn="l" rtl="0" eaLnBrk="0" fontAlgn="base" hangingPunct="0">
        <a:spcBef>
          <a:spcPct val="0"/>
        </a:spcBef>
        <a:spcAft>
          <a:spcPct val="0"/>
        </a:spcAft>
        <a:defRPr sz="3200">
          <a:solidFill>
            <a:schemeClr val="tx1"/>
          </a:solidFill>
          <a:latin typeface="+mj-lt"/>
          <a:ea typeface="+mj-ea"/>
          <a:cs typeface="+mj-cs"/>
        </a:defRPr>
      </a:lvl1pPr>
      <a:lvl2pPr algn="l" rtl="0" eaLnBrk="0" fontAlgn="base" hangingPunct="0">
        <a:spcBef>
          <a:spcPct val="0"/>
        </a:spcBef>
        <a:spcAft>
          <a:spcPct val="0"/>
        </a:spcAft>
        <a:defRPr sz="3200">
          <a:solidFill>
            <a:schemeClr val="tx1"/>
          </a:solidFill>
          <a:latin typeface="Impact" pitchFamily="34" charset="0"/>
        </a:defRPr>
      </a:lvl2pPr>
      <a:lvl3pPr algn="l" rtl="0" eaLnBrk="0" fontAlgn="base" hangingPunct="0">
        <a:spcBef>
          <a:spcPct val="0"/>
        </a:spcBef>
        <a:spcAft>
          <a:spcPct val="0"/>
        </a:spcAft>
        <a:defRPr sz="3200">
          <a:solidFill>
            <a:schemeClr val="tx1"/>
          </a:solidFill>
          <a:latin typeface="Impact" pitchFamily="34" charset="0"/>
        </a:defRPr>
      </a:lvl3pPr>
      <a:lvl4pPr algn="l" rtl="0" eaLnBrk="0" fontAlgn="base" hangingPunct="0">
        <a:spcBef>
          <a:spcPct val="0"/>
        </a:spcBef>
        <a:spcAft>
          <a:spcPct val="0"/>
        </a:spcAft>
        <a:defRPr sz="3200">
          <a:solidFill>
            <a:schemeClr val="tx1"/>
          </a:solidFill>
          <a:latin typeface="Impact" pitchFamily="34" charset="0"/>
        </a:defRPr>
      </a:lvl4pPr>
      <a:lvl5pPr algn="l" rtl="0" eaLnBrk="0" fontAlgn="base" hangingPunct="0">
        <a:spcBef>
          <a:spcPct val="0"/>
        </a:spcBef>
        <a:spcAft>
          <a:spcPct val="0"/>
        </a:spcAft>
        <a:defRPr sz="3200">
          <a:solidFill>
            <a:schemeClr val="tx1"/>
          </a:solidFill>
          <a:latin typeface="Impact" pitchFamily="34" charset="0"/>
        </a:defRPr>
      </a:lvl5pPr>
      <a:lvl6pPr marL="457200" algn="l" rtl="0" fontAlgn="base">
        <a:spcBef>
          <a:spcPct val="0"/>
        </a:spcBef>
        <a:spcAft>
          <a:spcPct val="0"/>
        </a:spcAft>
        <a:defRPr sz="3200">
          <a:solidFill>
            <a:schemeClr val="tx1"/>
          </a:solidFill>
          <a:latin typeface="Impact" pitchFamily="34" charset="0"/>
        </a:defRPr>
      </a:lvl6pPr>
      <a:lvl7pPr marL="914400" algn="l" rtl="0" fontAlgn="base">
        <a:spcBef>
          <a:spcPct val="0"/>
        </a:spcBef>
        <a:spcAft>
          <a:spcPct val="0"/>
        </a:spcAft>
        <a:defRPr sz="3200">
          <a:solidFill>
            <a:schemeClr val="tx1"/>
          </a:solidFill>
          <a:latin typeface="Impact" pitchFamily="34" charset="0"/>
        </a:defRPr>
      </a:lvl7pPr>
      <a:lvl8pPr marL="1371600" algn="l" rtl="0" fontAlgn="base">
        <a:spcBef>
          <a:spcPct val="0"/>
        </a:spcBef>
        <a:spcAft>
          <a:spcPct val="0"/>
        </a:spcAft>
        <a:defRPr sz="3200">
          <a:solidFill>
            <a:schemeClr val="tx1"/>
          </a:solidFill>
          <a:latin typeface="Impact" pitchFamily="34" charset="0"/>
        </a:defRPr>
      </a:lvl8pPr>
      <a:lvl9pPr marL="1828800" algn="l" rtl="0" fontAlgn="base">
        <a:spcBef>
          <a:spcPct val="0"/>
        </a:spcBef>
        <a:spcAft>
          <a:spcPct val="0"/>
        </a:spcAft>
        <a:defRPr sz="3200">
          <a:solidFill>
            <a:schemeClr val="tx1"/>
          </a:solidFill>
          <a:latin typeface="Impact" pitchFamily="34" charset="0"/>
        </a:defRPr>
      </a:lvl9pPr>
    </p:titleStyle>
    <p:bodyStyle>
      <a:lvl1pPr marL="342900" indent="-342900" algn="l" rtl="0" eaLnBrk="0" fontAlgn="base" hangingPunct="0">
        <a:spcBef>
          <a:spcPct val="20000"/>
        </a:spcBef>
        <a:spcAft>
          <a:spcPct val="0"/>
        </a:spcAft>
        <a:buClr>
          <a:srgbClr val="7030A0"/>
        </a:buClr>
        <a:buSzPct val="80000"/>
        <a:buFont typeface="Wingdings" pitchFamily="2" charset="2"/>
        <a:buChar char="n"/>
        <a:defRPr sz="2800">
          <a:solidFill>
            <a:schemeClr val="tx1"/>
          </a:solidFill>
          <a:latin typeface="+mn-lt"/>
          <a:ea typeface="+mn-ea"/>
          <a:cs typeface="+mn-cs"/>
        </a:defRPr>
      </a:lvl1pPr>
      <a:lvl2pPr marL="742950" indent="-285750" algn="l" rtl="0" eaLnBrk="0" fontAlgn="base" hangingPunct="0">
        <a:spcBef>
          <a:spcPct val="20000"/>
        </a:spcBef>
        <a:spcAft>
          <a:spcPct val="0"/>
        </a:spcAft>
        <a:buClr>
          <a:srgbClr val="FFCC66"/>
        </a:buClr>
        <a:buSzPct val="80000"/>
        <a:buFont typeface="Wingdings" pitchFamily="2" charset="2"/>
        <a:buChar char="n"/>
        <a:defRPr sz="2400">
          <a:solidFill>
            <a:schemeClr val="tx1"/>
          </a:solidFill>
          <a:latin typeface="+mn-lt"/>
        </a:defRPr>
      </a:lvl2pPr>
      <a:lvl3pPr marL="1143000" indent="-228600" algn="l" rtl="0" eaLnBrk="0" fontAlgn="base" hangingPunct="0">
        <a:spcBef>
          <a:spcPct val="20000"/>
        </a:spcBef>
        <a:spcAft>
          <a:spcPct val="0"/>
        </a:spcAft>
        <a:buClr>
          <a:srgbClr val="7030A0"/>
        </a:buClr>
        <a:buSzPct val="80000"/>
        <a:buFont typeface="Wingdings" pitchFamily="2" charset="2"/>
        <a:buChar char="n"/>
        <a:defRPr sz="2000">
          <a:solidFill>
            <a:schemeClr val="tx1"/>
          </a:solidFill>
          <a:latin typeface="+mn-lt"/>
        </a:defRPr>
      </a:lvl3pPr>
      <a:lvl4pPr marL="1600200" indent="-228600" algn="l" rtl="0" eaLnBrk="0" fontAlgn="base" hangingPunct="0">
        <a:spcBef>
          <a:spcPct val="20000"/>
        </a:spcBef>
        <a:spcAft>
          <a:spcPct val="0"/>
        </a:spcAft>
        <a:buClr>
          <a:srgbClr val="FFCC66"/>
        </a:buClr>
        <a:buSzPct val="80000"/>
        <a:buFont typeface="Wingdings" pitchFamily="2" charset="2"/>
        <a:buChar char="§"/>
        <a:defRPr>
          <a:solidFill>
            <a:schemeClr val="tx1"/>
          </a:solidFill>
          <a:latin typeface="+mn-lt"/>
        </a:defRPr>
      </a:lvl4pPr>
      <a:lvl5pPr marL="2057400" indent="-228600" algn="l" rtl="0" eaLnBrk="0" fontAlgn="base" hangingPunct="0">
        <a:spcBef>
          <a:spcPct val="20000"/>
        </a:spcBef>
        <a:spcAft>
          <a:spcPct val="0"/>
        </a:spcAft>
        <a:buClr>
          <a:srgbClr val="7030A0"/>
        </a:buClr>
        <a:buSzPct val="80000"/>
        <a:buFont typeface="Wingdings" pitchFamily="2" charset="2"/>
        <a:buChar char="§"/>
        <a:defRPr sz="1600">
          <a:solidFill>
            <a:schemeClr val="tx1"/>
          </a:solidFill>
          <a:latin typeface="+mn-lt"/>
        </a:defRPr>
      </a:lvl5pPr>
      <a:lvl6pPr marL="25146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6pPr>
      <a:lvl7pPr marL="29718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7pPr>
      <a:lvl8pPr marL="34290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8pPr>
      <a:lvl9pPr marL="38862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7" Type="http://schemas.openxmlformats.org/officeDocument/2006/relationships/image" Target="../media/image12.gif"/><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11.gif"/><Relationship Id="rId5" Type="http://schemas.openxmlformats.org/officeDocument/2006/relationships/image" Target="../media/image10.gif"/><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ubtitle 2"/>
          <p:cNvSpPr>
            <a:spLocks noGrp="1"/>
          </p:cNvSpPr>
          <p:nvPr>
            <p:ph type="subTitle" idx="1"/>
          </p:nvPr>
        </p:nvSpPr>
        <p:spPr>
          <a:xfrm>
            <a:off x="70054" y="1785447"/>
            <a:ext cx="9144000" cy="845916"/>
          </a:xfrm>
        </p:spPr>
        <p:txBody>
          <a:bodyPr>
            <a:noAutofit/>
          </a:bodyPr>
          <a:lstStyle/>
          <a:p>
            <a:pPr>
              <a:spcBef>
                <a:spcPts val="0"/>
              </a:spcBef>
            </a:pPr>
            <a:r>
              <a:rPr lang="en-US" sz="4000" b="1"/>
              <a:t>VR Lab for Enhanced Learning</a:t>
            </a:r>
          </a:p>
          <a:p>
            <a:pPr>
              <a:spcBef>
                <a:spcPts val="0"/>
              </a:spcBef>
            </a:pPr>
            <a:r>
              <a:rPr lang="en-US" sz="2800" b="1"/>
              <a:t>Lightning Presentation</a:t>
            </a:r>
          </a:p>
        </p:txBody>
      </p:sp>
      <p:sp>
        <p:nvSpPr>
          <p:cNvPr id="5" name="Subtitle 2"/>
          <p:cNvSpPr txBox="1">
            <a:spLocks/>
          </p:cNvSpPr>
          <p:nvPr/>
        </p:nvSpPr>
        <p:spPr bwMode="auto">
          <a:xfrm>
            <a:off x="104205" y="3397278"/>
            <a:ext cx="9144000" cy="845916"/>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ctr" rtl="0" eaLnBrk="0" fontAlgn="base" hangingPunct="0">
              <a:spcBef>
                <a:spcPct val="20000"/>
              </a:spcBef>
              <a:spcAft>
                <a:spcPct val="0"/>
              </a:spcAft>
              <a:buClr>
                <a:srgbClr val="7030A0"/>
              </a:buClr>
              <a:buSzPct val="80000"/>
              <a:buFont typeface="Wingdings" pitchFamily="2" charset="2"/>
              <a:buNone/>
              <a:defRPr sz="2400">
                <a:solidFill>
                  <a:schemeClr val="tx1"/>
                </a:solidFill>
                <a:latin typeface="+mn-lt"/>
                <a:ea typeface="+mn-ea"/>
                <a:cs typeface="+mn-cs"/>
              </a:defRPr>
            </a:lvl1pPr>
            <a:lvl2pPr marL="742950" indent="-285750" algn="l" rtl="0" eaLnBrk="0" fontAlgn="base" hangingPunct="0">
              <a:spcBef>
                <a:spcPct val="20000"/>
              </a:spcBef>
              <a:spcAft>
                <a:spcPct val="0"/>
              </a:spcAft>
              <a:buClr>
                <a:srgbClr val="FFCC66"/>
              </a:buClr>
              <a:buSzPct val="80000"/>
              <a:buFont typeface="Wingdings" pitchFamily="2" charset="2"/>
              <a:buChar char="n"/>
              <a:defRPr sz="2400">
                <a:solidFill>
                  <a:schemeClr val="tx1"/>
                </a:solidFill>
                <a:latin typeface="+mn-lt"/>
              </a:defRPr>
            </a:lvl2pPr>
            <a:lvl3pPr marL="1143000" indent="-228600" algn="l" rtl="0" eaLnBrk="0" fontAlgn="base" hangingPunct="0">
              <a:spcBef>
                <a:spcPct val="20000"/>
              </a:spcBef>
              <a:spcAft>
                <a:spcPct val="0"/>
              </a:spcAft>
              <a:buClr>
                <a:srgbClr val="7030A0"/>
              </a:buClr>
              <a:buSzPct val="80000"/>
              <a:buFont typeface="Wingdings" pitchFamily="2" charset="2"/>
              <a:buChar char="n"/>
              <a:defRPr sz="2000">
                <a:solidFill>
                  <a:schemeClr val="tx1"/>
                </a:solidFill>
                <a:latin typeface="+mn-lt"/>
              </a:defRPr>
            </a:lvl3pPr>
            <a:lvl4pPr marL="1600200" indent="-228600" algn="l" rtl="0" eaLnBrk="0" fontAlgn="base" hangingPunct="0">
              <a:spcBef>
                <a:spcPct val="20000"/>
              </a:spcBef>
              <a:spcAft>
                <a:spcPct val="0"/>
              </a:spcAft>
              <a:buClr>
                <a:srgbClr val="FFCC66"/>
              </a:buClr>
              <a:buSzPct val="80000"/>
              <a:buFont typeface="Wingdings" pitchFamily="2" charset="2"/>
              <a:buChar char="§"/>
              <a:defRPr>
                <a:solidFill>
                  <a:schemeClr val="tx1"/>
                </a:solidFill>
                <a:latin typeface="+mn-lt"/>
              </a:defRPr>
            </a:lvl4pPr>
            <a:lvl5pPr marL="2057400" indent="-228600" algn="l" rtl="0" eaLnBrk="0" fontAlgn="base" hangingPunct="0">
              <a:spcBef>
                <a:spcPct val="20000"/>
              </a:spcBef>
              <a:spcAft>
                <a:spcPct val="0"/>
              </a:spcAft>
              <a:buClr>
                <a:srgbClr val="7030A0"/>
              </a:buClr>
              <a:buSzPct val="80000"/>
              <a:buFont typeface="Wingdings" pitchFamily="2" charset="2"/>
              <a:buChar char="§"/>
              <a:defRPr sz="1600">
                <a:solidFill>
                  <a:schemeClr val="tx1"/>
                </a:solidFill>
                <a:latin typeface="+mn-lt"/>
              </a:defRPr>
            </a:lvl5pPr>
            <a:lvl6pPr marL="25146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6pPr>
            <a:lvl7pPr marL="29718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7pPr>
            <a:lvl8pPr marL="34290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8pPr>
            <a:lvl9pPr marL="38862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9pPr>
          </a:lstStyle>
          <a:p>
            <a:pPr>
              <a:spcBef>
                <a:spcPts val="0"/>
              </a:spcBef>
            </a:pPr>
            <a:endParaRPr lang="en-US" sz="2800" kern="0"/>
          </a:p>
        </p:txBody>
      </p:sp>
      <p:sp>
        <p:nvSpPr>
          <p:cNvPr id="2" name="Subtitle 2">
            <a:extLst>
              <a:ext uri="{FF2B5EF4-FFF2-40B4-BE49-F238E27FC236}">
                <a16:creationId xmlns:a16="http://schemas.microsoft.com/office/drawing/2014/main" id="{3C5DC4AE-40A8-4489-4D1C-A2A2AC129E2D}"/>
              </a:ext>
            </a:extLst>
          </p:cNvPr>
          <p:cNvSpPr txBox="1">
            <a:spLocks/>
          </p:cNvSpPr>
          <p:nvPr/>
        </p:nvSpPr>
        <p:spPr bwMode="auto">
          <a:xfrm>
            <a:off x="0" y="3195147"/>
            <a:ext cx="9144000" cy="845916"/>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ctr" rtl="0" eaLnBrk="0" fontAlgn="base" hangingPunct="0">
              <a:spcBef>
                <a:spcPct val="20000"/>
              </a:spcBef>
              <a:spcAft>
                <a:spcPct val="0"/>
              </a:spcAft>
              <a:buClr>
                <a:srgbClr val="7030A0"/>
              </a:buClr>
              <a:buSzPct val="80000"/>
              <a:buFont typeface="Wingdings" pitchFamily="2" charset="2"/>
              <a:buNone/>
              <a:defRPr sz="2400">
                <a:solidFill>
                  <a:schemeClr val="tx1"/>
                </a:solidFill>
                <a:latin typeface="+mn-lt"/>
                <a:ea typeface="+mn-ea"/>
                <a:cs typeface="+mn-cs"/>
              </a:defRPr>
            </a:lvl1pPr>
            <a:lvl2pPr marL="742950" indent="-285750" algn="l" rtl="0" eaLnBrk="0" fontAlgn="base" hangingPunct="0">
              <a:spcBef>
                <a:spcPct val="20000"/>
              </a:spcBef>
              <a:spcAft>
                <a:spcPct val="0"/>
              </a:spcAft>
              <a:buClr>
                <a:srgbClr val="FFCC66"/>
              </a:buClr>
              <a:buSzPct val="80000"/>
              <a:buFont typeface="Wingdings" pitchFamily="2" charset="2"/>
              <a:buChar char="n"/>
              <a:defRPr sz="2400">
                <a:solidFill>
                  <a:schemeClr val="tx1"/>
                </a:solidFill>
                <a:latin typeface="+mn-lt"/>
              </a:defRPr>
            </a:lvl2pPr>
            <a:lvl3pPr marL="1143000" indent="-228600" algn="l" rtl="0" eaLnBrk="0" fontAlgn="base" hangingPunct="0">
              <a:spcBef>
                <a:spcPct val="20000"/>
              </a:spcBef>
              <a:spcAft>
                <a:spcPct val="0"/>
              </a:spcAft>
              <a:buClr>
                <a:srgbClr val="7030A0"/>
              </a:buClr>
              <a:buSzPct val="80000"/>
              <a:buFont typeface="Wingdings" pitchFamily="2" charset="2"/>
              <a:buChar char="n"/>
              <a:defRPr sz="2000">
                <a:solidFill>
                  <a:schemeClr val="tx1"/>
                </a:solidFill>
                <a:latin typeface="+mn-lt"/>
              </a:defRPr>
            </a:lvl3pPr>
            <a:lvl4pPr marL="1600200" indent="-228600" algn="l" rtl="0" eaLnBrk="0" fontAlgn="base" hangingPunct="0">
              <a:spcBef>
                <a:spcPct val="20000"/>
              </a:spcBef>
              <a:spcAft>
                <a:spcPct val="0"/>
              </a:spcAft>
              <a:buClr>
                <a:srgbClr val="FFCC66"/>
              </a:buClr>
              <a:buSzPct val="80000"/>
              <a:buFont typeface="Wingdings" pitchFamily="2" charset="2"/>
              <a:buChar char="§"/>
              <a:defRPr>
                <a:solidFill>
                  <a:schemeClr val="tx1"/>
                </a:solidFill>
                <a:latin typeface="+mn-lt"/>
              </a:defRPr>
            </a:lvl4pPr>
            <a:lvl5pPr marL="2057400" indent="-228600" algn="l" rtl="0" eaLnBrk="0" fontAlgn="base" hangingPunct="0">
              <a:spcBef>
                <a:spcPct val="20000"/>
              </a:spcBef>
              <a:spcAft>
                <a:spcPct val="0"/>
              </a:spcAft>
              <a:buClr>
                <a:srgbClr val="7030A0"/>
              </a:buClr>
              <a:buSzPct val="80000"/>
              <a:buFont typeface="Wingdings" pitchFamily="2" charset="2"/>
              <a:buChar char="§"/>
              <a:defRPr sz="1600">
                <a:solidFill>
                  <a:schemeClr val="tx1"/>
                </a:solidFill>
                <a:latin typeface="+mn-lt"/>
              </a:defRPr>
            </a:lvl5pPr>
            <a:lvl6pPr marL="25146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6pPr>
            <a:lvl7pPr marL="29718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7pPr>
            <a:lvl8pPr marL="34290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8pPr>
            <a:lvl9pPr marL="3886200" indent="-228600" algn="l" rtl="0" fontAlgn="base">
              <a:spcBef>
                <a:spcPct val="20000"/>
              </a:spcBef>
              <a:spcAft>
                <a:spcPct val="0"/>
              </a:spcAft>
              <a:buClr>
                <a:srgbClr val="990033"/>
              </a:buClr>
              <a:buSzPct val="80000"/>
              <a:buFont typeface="Wingdings" pitchFamily="2" charset="2"/>
              <a:buChar char="§"/>
              <a:defRPr sz="1600">
                <a:solidFill>
                  <a:schemeClr val="tx1"/>
                </a:solidFill>
                <a:latin typeface="+mn-lt"/>
              </a:defRPr>
            </a:lvl9pPr>
          </a:lstStyle>
          <a:p>
            <a:pPr>
              <a:spcBef>
                <a:spcPts val="0"/>
              </a:spcBef>
            </a:pPr>
            <a:r>
              <a:rPr lang="en-US" sz="2800" b="1" kern="0"/>
              <a:t>Prof. Aveek Dutta, </a:t>
            </a:r>
            <a:r>
              <a:rPr lang="en-US" sz="2800" b="1" kern="0">
                <a:solidFill>
                  <a:srgbClr val="000000"/>
                </a:solidFill>
                <a:ea typeface="+mn-lt"/>
                <a:cs typeface="+mn-lt"/>
              </a:rPr>
              <a:t>Department of Electrical &amp; Computer Engineering</a:t>
            </a:r>
            <a:endParaRPr lang="en-US" sz="2800" b="1" kern="0">
              <a:solidFill>
                <a:srgbClr val="000000"/>
              </a:solidFill>
            </a:endParaRPr>
          </a:p>
          <a:p>
            <a:pPr>
              <a:spcBef>
                <a:spcPts val="0"/>
              </a:spcBef>
            </a:pPr>
            <a:endParaRPr lang="en-US" sz="2800" b="1" kern="0"/>
          </a:p>
          <a:p>
            <a:pPr>
              <a:spcBef>
                <a:spcPts val="0"/>
              </a:spcBef>
            </a:pPr>
            <a:r>
              <a:rPr lang="en-US" b="1" kern="0"/>
              <a:t>Joren Cruz, Diego Tapia, Daniel Wang  </a:t>
            </a:r>
            <a:br>
              <a:rPr lang="en-US" sz="2800" b="1" kern="0"/>
            </a:br>
            <a:endParaRPr lang="en-US" sz="2800" b="1" kern="0"/>
          </a:p>
          <a:p>
            <a:pPr>
              <a:spcBef>
                <a:spcPts val="0"/>
              </a:spcBef>
            </a:pPr>
            <a:r>
              <a:rPr lang="en-US" sz="2000" b="1" kern="0"/>
              <a:t>Date: 11/21/23</a:t>
            </a:r>
            <a:endParaRPr lang="en-US" sz="2800" b="1" kern="0"/>
          </a:p>
        </p:txBody>
      </p:sp>
      <p:pic>
        <p:nvPicPr>
          <p:cNvPr id="4" name="Picture 3" descr="A black background with white text&#10;&#10;Description automatically generated">
            <a:extLst>
              <a:ext uri="{FF2B5EF4-FFF2-40B4-BE49-F238E27FC236}">
                <a16:creationId xmlns:a16="http://schemas.microsoft.com/office/drawing/2014/main" id="{AFFAC714-DB06-1F04-A85A-D9E5DA3227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205" y="5329115"/>
            <a:ext cx="9144000" cy="1460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505733"/>
      </p:ext>
    </p:extLst>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E1428-7730-1A8C-D690-05C92D63F0AF}"/>
              </a:ext>
            </a:extLst>
          </p:cNvPr>
          <p:cNvSpPr>
            <a:spLocks noGrp="1"/>
          </p:cNvSpPr>
          <p:nvPr>
            <p:ph type="title"/>
          </p:nvPr>
        </p:nvSpPr>
        <p:spPr>
          <a:xfrm>
            <a:off x="457200" y="190130"/>
            <a:ext cx="8229600" cy="1139825"/>
          </a:xfrm>
        </p:spPr>
        <p:txBody>
          <a:bodyPr/>
          <a:lstStyle/>
          <a:p>
            <a:r>
              <a:rPr lang="en-US"/>
              <a:t>Introduction &amp; Problem Statement</a:t>
            </a:r>
          </a:p>
        </p:txBody>
      </p:sp>
      <p:sp>
        <p:nvSpPr>
          <p:cNvPr id="3" name="Content Placeholder 2">
            <a:extLst>
              <a:ext uri="{FF2B5EF4-FFF2-40B4-BE49-F238E27FC236}">
                <a16:creationId xmlns:a16="http://schemas.microsoft.com/office/drawing/2014/main" id="{C63A425D-97AD-2916-817A-3363DAB517C0}"/>
              </a:ext>
            </a:extLst>
          </p:cNvPr>
          <p:cNvSpPr>
            <a:spLocks noGrp="1"/>
          </p:cNvSpPr>
          <p:nvPr>
            <p:ph idx="1"/>
          </p:nvPr>
        </p:nvSpPr>
        <p:spPr>
          <a:xfrm>
            <a:off x="457200" y="1600200"/>
            <a:ext cx="8365670" cy="2613875"/>
          </a:xfrm>
        </p:spPr>
        <p:txBody>
          <a:bodyPr/>
          <a:lstStyle/>
          <a:p>
            <a:pPr marL="457200" indent="-457200"/>
            <a:r>
              <a:rPr lang="en-US"/>
              <a:t>Everyone has different learning styles and introducing additional options will likely enhance student engagement.</a:t>
            </a:r>
          </a:p>
          <a:p>
            <a:pPr marL="0" indent="0">
              <a:buNone/>
            </a:pPr>
            <a:endParaRPr lang="en-US"/>
          </a:p>
          <a:p>
            <a:endParaRPr lang="en-US"/>
          </a:p>
        </p:txBody>
      </p:sp>
      <p:sp>
        <p:nvSpPr>
          <p:cNvPr id="4" name="Footer Placeholder 3">
            <a:extLst>
              <a:ext uri="{FF2B5EF4-FFF2-40B4-BE49-F238E27FC236}">
                <a16:creationId xmlns:a16="http://schemas.microsoft.com/office/drawing/2014/main" id="{E422F38C-9D07-95D9-0148-00198BFE85D4}"/>
              </a:ext>
            </a:extLst>
          </p:cNvPr>
          <p:cNvSpPr>
            <a:spLocks noGrp="1"/>
          </p:cNvSpPr>
          <p:nvPr>
            <p:ph type="ftr" sz="quarter" idx="10"/>
          </p:nvPr>
        </p:nvSpPr>
        <p:spPr/>
        <p:txBody>
          <a:bodyPr/>
          <a:lstStyle/>
          <a:p>
            <a:pPr>
              <a:defRPr/>
            </a:pPr>
            <a:r>
              <a:rPr lang="en-US"/>
              <a:t>XR Fall 2023</a:t>
            </a:r>
          </a:p>
        </p:txBody>
      </p:sp>
      <p:pic>
        <p:nvPicPr>
          <p:cNvPr id="8" name="Picture 7" descr="A person wearing virtual reality goggles&#10;&#10;Description automatically generated">
            <a:extLst>
              <a:ext uri="{FF2B5EF4-FFF2-40B4-BE49-F238E27FC236}">
                <a16:creationId xmlns:a16="http://schemas.microsoft.com/office/drawing/2014/main" id="{12EC7934-5CB3-500E-8D95-25B982CA2A97}"/>
              </a:ext>
            </a:extLst>
          </p:cNvPr>
          <p:cNvPicPr>
            <a:picLocks noChangeAspect="1"/>
          </p:cNvPicPr>
          <p:nvPr/>
        </p:nvPicPr>
        <p:blipFill>
          <a:blip r:embed="rId3"/>
          <a:stretch>
            <a:fillRect/>
          </a:stretch>
        </p:blipFill>
        <p:spPr>
          <a:xfrm>
            <a:off x="5858329" y="2622948"/>
            <a:ext cx="2743200" cy="3625960"/>
          </a:xfrm>
          <a:prstGeom prst="rect">
            <a:avLst/>
          </a:prstGeom>
        </p:spPr>
      </p:pic>
      <p:pic>
        <p:nvPicPr>
          <p:cNvPr id="9" name="Picture 8" descr="A screenshot of a video game&#10;&#10;Description automatically generated">
            <a:extLst>
              <a:ext uri="{FF2B5EF4-FFF2-40B4-BE49-F238E27FC236}">
                <a16:creationId xmlns:a16="http://schemas.microsoft.com/office/drawing/2014/main" id="{F3E711D6-B8E3-51FB-A1F8-DDF9FC4D5F40}"/>
              </a:ext>
            </a:extLst>
          </p:cNvPr>
          <p:cNvPicPr>
            <a:picLocks noChangeAspect="1"/>
          </p:cNvPicPr>
          <p:nvPr/>
        </p:nvPicPr>
        <p:blipFill>
          <a:blip r:embed="rId4"/>
          <a:stretch>
            <a:fillRect/>
          </a:stretch>
        </p:blipFill>
        <p:spPr>
          <a:xfrm>
            <a:off x="515257" y="3009562"/>
            <a:ext cx="5138056" cy="3061372"/>
          </a:xfrm>
          <a:prstGeom prst="rect">
            <a:avLst/>
          </a:prstGeom>
        </p:spPr>
      </p:pic>
    </p:spTree>
    <p:extLst>
      <p:ext uri="{BB962C8B-B14F-4D97-AF65-F5344CB8AC3E}">
        <p14:creationId xmlns:p14="http://schemas.microsoft.com/office/powerpoint/2010/main" val="3118727781"/>
      </p:ext>
    </p:extLst>
  </p:cSld>
  <p:clrMapOvr>
    <a:masterClrMapping/>
  </p:clrMapOvr>
  <mc:AlternateContent xmlns:mc="http://schemas.openxmlformats.org/markup-compatibility/2006" xmlns:p14="http://schemas.microsoft.com/office/powerpoint/2010/main">
    <mc:Choice Requires="p14">
      <p:transition p14:dur="10" advClick="0" advTm="30000"/>
    </mc:Choice>
    <mc:Fallback xmlns="">
      <p:transition advClick="0" advTm="30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05206-E52F-819A-BFB7-F611990BF0EC}"/>
              </a:ext>
            </a:extLst>
          </p:cNvPr>
          <p:cNvSpPr>
            <a:spLocks noGrp="1"/>
          </p:cNvSpPr>
          <p:nvPr>
            <p:ph type="title"/>
          </p:nvPr>
        </p:nvSpPr>
        <p:spPr/>
        <p:txBody>
          <a:bodyPr/>
          <a:lstStyle/>
          <a:p>
            <a:r>
              <a:rPr lang="en-US">
                <a:latin typeface="Franklin Gothic Heavy"/>
              </a:rPr>
              <a:t>Background and Context</a:t>
            </a:r>
            <a:endParaRPr lang="en-US"/>
          </a:p>
        </p:txBody>
      </p:sp>
      <p:sp>
        <p:nvSpPr>
          <p:cNvPr id="3" name="Content Placeholder 2">
            <a:extLst>
              <a:ext uri="{FF2B5EF4-FFF2-40B4-BE49-F238E27FC236}">
                <a16:creationId xmlns:a16="http://schemas.microsoft.com/office/drawing/2014/main" id="{36946792-05F3-DD2D-8B35-167C6FF353D1}"/>
              </a:ext>
            </a:extLst>
          </p:cNvPr>
          <p:cNvSpPr>
            <a:spLocks noGrp="1"/>
          </p:cNvSpPr>
          <p:nvPr>
            <p:ph idx="1"/>
          </p:nvPr>
        </p:nvSpPr>
        <p:spPr>
          <a:xfrm>
            <a:off x="420914" y="1536700"/>
            <a:ext cx="5239370" cy="3033463"/>
          </a:xfrm>
        </p:spPr>
        <p:txBody>
          <a:bodyPr/>
          <a:lstStyle/>
          <a:p>
            <a:r>
              <a:rPr lang="en-US"/>
              <a:t>Hands-on (virtual) learning</a:t>
            </a:r>
          </a:p>
          <a:p>
            <a:r>
              <a:rPr lang="en-US" b="0" i="0" u="none" strike="noStrike">
                <a:solidFill>
                  <a:srgbClr val="000000"/>
                </a:solidFill>
                <a:effectLst/>
                <a:latin typeface="Arial Narrow" panose="020B0606020202030204" pitchFamily="34" charset="0"/>
              </a:rPr>
              <a:t>Evolving landscape of education and technological advancements</a:t>
            </a:r>
            <a:endParaRPr lang="en-US"/>
          </a:p>
          <a:p>
            <a:r>
              <a:rPr lang="en-US"/>
              <a:t>Works effectively in other STEM fields</a:t>
            </a:r>
          </a:p>
          <a:p>
            <a:endParaRPr lang="en-US"/>
          </a:p>
        </p:txBody>
      </p:sp>
      <p:sp>
        <p:nvSpPr>
          <p:cNvPr id="4" name="Footer Placeholder 3">
            <a:extLst>
              <a:ext uri="{FF2B5EF4-FFF2-40B4-BE49-F238E27FC236}">
                <a16:creationId xmlns:a16="http://schemas.microsoft.com/office/drawing/2014/main" id="{DC07FEF0-23A4-AA48-4654-BA523487AE23}"/>
              </a:ext>
            </a:extLst>
          </p:cNvPr>
          <p:cNvSpPr>
            <a:spLocks noGrp="1"/>
          </p:cNvSpPr>
          <p:nvPr>
            <p:ph type="ftr" sz="quarter" idx="10"/>
          </p:nvPr>
        </p:nvSpPr>
        <p:spPr/>
        <p:txBody>
          <a:bodyPr/>
          <a:lstStyle/>
          <a:p>
            <a:pPr>
              <a:defRPr/>
            </a:pPr>
            <a:r>
              <a:rPr lang="en-US"/>
              <a:t>XR Fall 2023</a:t>
            </a:r>
          </a:p>
        </p:txBody>
      </p:sp>
      <p:pic>
        <p:nvPicPr>
          <p:cNvPr id="9" name="Picture 8" descr="Could VR help universities teach students? - BBC News">
            <a:extLst>
              <a:ext uri="{FF2B5EF4-FFF2-40B4-BE49-F238E27FC236}">
                <a16:creationId xmlns:a16="http://schemas.microsoft.com/office/drawing/2014/main" id="{CBF01AAC-9AE5-00C2-60F1-D17DBA693051}"/>
              </a:ext>
            </a:extLst>
          </p:cNvPr>
          <p:cNvPicPr>
            <a:picLocks noChangeAspect="1"/>
          </p:cNvPicPr>
          <p:nvPr/>
        </p:nvPicPr>
        <p:blipFill>
          <a:blip r:embed="rId3"/>
          <a:stretch>
            <a:fillRect/>
          </a:stretch>
        </p:blipFill>
        <p:spPr>
          <a:xfrm>
            <a:off x="5667374" y="587375"/>
            <a:ext cx="3305175" cy="1847850"/>
          </a:xfrm>
          <a:prstGeom prst="rect">
            <a:avLst/>
          </a:prstGeom>
        </p:spPr>
      </p:pic>
      <p:pic>
        <p:nvPicPr>
          <p:cNvPr id="10" name="Picture 9" descr="A hand in a glove holding a sign&#10;&#10;Description automatically generated">
            <a:extLst>
              <a:ext uri="{FF2B5EF4-FFF2-40B4-BE49-F238E27FC236}">
                <a16:creationId xmlns:a16="http://schemas.microsoft.com/office/drawing/2014/main" id="{F046633C-42E9-3550-4A91-047D553B51A0}"/>
              </a:ext>
            </a:extLst>
          </p:cNvPr>
          <p:cNvPicPr>
            <a:picLocks noChangeAspect="1"/>
          </p:cNvPicPr>
          <p:nvPr/>
        </p:nvPicPr>
        <p:blipFill>
          <a:blip r:embed="rId4"/>
          <a:stretch>
            <a:fillRect/>
          </a:stretch>
        </p:blipFill>
        <p:spPr>
          <a:xfrm>
            <a:off x="5665106" y="2553607"/>
            <a:ext cx="3295650" cy="2019300"/>
          </a:xfrm>
          <a:prstGeom prst="rect">
            <a:avLst/>
          </a:prstGeom>
        </p:spPr>
      </p:pic>
      <p:pic>
        <p:nvPicPr>
          <p:cNvPr id="11" name="Picture 10" descr="A person lying in a hospital bed&#10;&#10;Description automatically generated">
            <a:extLst>
              <a:ext uri="{FF2B5EF4-FFF2-40B4-BE49-F238E27FC236}">
                <a16:creationId xmlns:a16="http://schemas.microsoft.com/office/drawing/2014/main" id="{FD6AD4C5-A91F-1067-2DFB-CECCB8CE801B}"/>
              </a:ext>
            </a:extLst>
          </p:cNvPr>
          <p:cNvPicPr>
            <a:picLocks noChangeAspect="1"/>
          </p:cNvPicPr>
          <p:nvPr/>
        </p:nvPicPr>
        <p:blipFill>
          <a:blip r:embed="rId5"/>
          <a:stretch>
            <a:fillRect/>
          </a:stretch>
        </p:blipFill>
        <p:spPr>
          <a:xfrm>
            <a:off x="5644696" y="4701268"/>
            <a:ext cx="3314700" cy="1876425"/>
          </a:xfrm>
          <a:prstGeom prst="rect">
            <a:avLst/>
          </a:prstGeom>
        </p:spPr>
      </p:pic>
      <p:pic>
        <p:nvPicPr>
          <p:cNvPr id="12" name="Picture 11" descr="A white device with a purple light&#10;&#10;Description automatically generated">
            <a:extLst>
              <a:ext uri="{FF2B5EF4-FFF2-40B4-BE49-F238E27FC236}">
                <a16:creationId xmlns:a16="http://schemas.microsoft.com/office/drawing/2014/main" id="{1F52638B-DEA8-EA2A-0872-F7D425CD99B3}"/>
              </a:ext>
            </a:extLst>
          </p:cNvPr>
          <p:cNvPicPr>
            <a:picLocks noChangeAspect="1"/>
          </p:cNvPicPr>
          <p:nvPr/>
        </p:nvPicPr>
        <p:blipFill>
          <a:blip r:embed="rId6"/>
          <a:stretch>
            <a:fillRect/>
          </a:stretch>
        </p:blipFill>
        <p:spPr>
          <a:xfrm>
            <a:off x="1349828" y="4460492"/>
            <a:ext cx="3432627" cy="1928445"/>
          </a:xfrm>
          <a:prstGeom prst="rect">
            <a:avLst/>
          </a:prstGeom>
        </p:spPr>
      </p:pic>
    </p:spTree>
    <p:extLst>
      <p:ext uri="{BB962C8B-B14F-4D97-AF65-F5344CB8AC3E}">
        <p14:creationId xmlns:p14="http://schemas.microsoft.com/office/powerpoint/2010/main" val="439705820"/>
      </p:ext>
    </p:extLst>
  </p:cSld>
  <p:clrMapOvr>
    <a:masterClrMapping/>
  </p:clrMapOvr>
  <mc:AlternateContent xmlns:mc="http://schemas.openxmlformats.org/markup-compatibility/2006" xmlns:p14="http://schemas.microsoft.com/office/powerpoint/2010/main">
    <mc:Choice Requires="p14">
      <p:transition p14:dur="10" advClick="0" advTm="35000"/>
    </mc:Choice>
    <mc:Fallback xmlns="">
      <p:transition advClick="0" advTm="3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43B90-0343-D5AF-E28F-67C5648F9761}"/>
              </a:ext>
            </a:extLst>
          </p:cNvPr>
          <p:cNvSpPr>
            <a:spLocks noGrp="1"/>
          </p:cNvSpPr>
          <p:nvPr>
            <p:ph type="title"/>
          </p:nvPr>
        </p:nvSpPr>
        <p:spPr>
          <a:xfrm>
            <a:off x="418780" y="47292"/>
            <a:ext cx="8229600" cy="1139825"/>
          </a:xfrm>
        </p:spPr>
        <p:txBody>
          <a:bodyPr/>
          <a:lstStyle/>
          <a:p>
            <a:r>
              <a:rPr lang="en-US"/>
              <a:t>System Demonstration</a:t>
            </a:r>
          </a:p>
        </p:txBody>
      </p:sp>
      <p:sp>
        <p:nvSpPr>
          <p:cNvPr id="4" name="Footer Placeholder 3">
            <a:extLst>
              <a:ext uri="{FF2B5EF4-FFF2-40B4-BE49-F238E27FC236}">
                <a16:creationId xmlns:a16="http://schemas.microsoft.com/office/drawing/2014/main" id="{96E9B68E-4673-718B-22D8-5EBB19A7A34B}"/>
              </a:ext>
            </a:extLst>
          </p:cNvPr>
          <p:cNvSpPr>
            <a:spLocks noGrp="1"/>
          </p:cNvSpPr>
          <p:nvPr>
            <p:ph type="ftr" sz="quarter" idx="10"/>
          </p:nvPr>
        </p:nvSpPr>
        <p:spPr/>
        <p:txBody>
          <a:bodyPr/>
          <a:lstStyle/>
          <a:p>
            <a:pPr>
              <a:defRPr/>
            </a:pPr>
            <a:r>
              <a:rPr lang="en-US">
                <a:ea typeface="Verdana"/>
              </a:rPr>
              <a:t>XR Fall 2023</a:t>
            </a:r>
            <a:endParaRPr lang="en-US"/>
          </a:p>
        </p:txBody>
      </p:sp>
      <p:pic>
        <p:nvPicPr>
          <p:cNvPr id="6" name="Picture 5">
            <a:extLst>
              <a:ext uri="{FF2B5EF4-FFF2-40B4-BE49-F238E27FC236}">
                <a16:creationId xmlns:a16="http://schemas.microsoft.com/office/drawing/2014/main" id="{692063AA-E7FF-9912-EA4E-588895E88BEA}"/>
              </a:ext>
            </a:extLst>
          </p:cNvPr>
          <p:cNvPicPr>
            <a:picLocks noChangeAspect="1"/>
          </p:cNvPicPr>
          <p:nvPr/>
        </p:nvPicPr>
        <p:blipFill>
          <a:blip r:embed="rId3"/>
          <a:stretch>
            <a:fillRect/>
          </a:stretch>
        </p:blipFill>
        <p:spPr>
          <a:xfrm>
            <a:off x="2199512" y="2016706"/>
            <a:ext cx="3286580" cy="1868716"/>
          </a:xfrm>
          <a:prstGeom prst="rect">
            <a:avLst/>
          </a:prstGeom>
          <a:ln>
            <a:noFill/>
          </a:ln>
        </p:spPr>
      </p:pic>
      <p:pic>
        <p:nvPicPr>
          <p:cNvPr id="7" name="Picture 6">
            <a:extLst>
              <a:ext uri="{FF2B5EF4-FFF2-40B4-BE49-F238E27FC236}">
                <a16:creationId xmlns:a16="http://schemas.microsoft.com/office/drawing/2014/main" id="{ADF51750-BF4B-FE68-0830-058FC5B6F227}"/>
              </a:ext>
            </a:extLst>
          </p:cNvPr>
          <p:cNvPicPr>
            <a:picLocks noChangeAspect="1"/>
          </p:cNvPicPr>
          <p:nvPr/>
        </p:nvPicPr>
        <p:blipFill>
          <a:blip r:embed="rId4"/>
          <a:stretch>
            <a:fillRect/>
          </a:stretch>
        </p:blipFill>
        <p:spPr>
          <a:xfrm>
            <a:off x="5490339" y="2016706"/>
            <a:ext cx="3286580" cy="1868716"/>
          </a:xfrm>
          <a:prstGeom prst="rect">
            <a:avLst/>
          </a:prstGeom>
        </p:spPr>
      </p:pic>
      <p:pic>
        <p:nvPicPr>
          <p:cNvPr id="9" name="Picture 8">
            <a:extLst>
              <a:ext uri="{FF2B5EF4-FFF2-40B4-BE49-F238E27FC236}">
                <a16:creationId xmlns:a16="http://schemas.microsoft.com/office/drawing/2014/main" id="{01CB46F5-727F-9F28-986D-0D518379F8E8}"/>
              </a:ext>
            </a:extLst>
          </p:cNvPr>
          <p:cNvPicPr>
            <a:picLocks noChangeAspect="1"/>
          </p:cNvPicPr>
          <p:nvPr/>
        </p:nvPicPr>
        <p:blipFill>
          <a:blip r:embed="rId5"/>
          <a:stretch>
            <a:fillRect/>
          </a:stretch>
        </p:blipFill>
        <p:spPr>
          <a:xfrm>
            <a:off x="2199511" y="3885421"/>
            <a:ext cx="3286578" cy="1868714"/>
          </a:xfrm>
          <a:prstGeom prst="rect">
            <a:avLst/>
          </a:prstGeom>
        </p:spPr>
      </p:pic>
      <p:pic>
        <p:nvPicPr>
          <p:cNvPr id="10" name="Picture 9">
            <a:extLst>
              <a:ext uri="{FF2B5EF4-FFF2-40B4-BE49-F238E27FC236}">
                <a16:creationId xmlns:a16="http://schemas.microsoft.com/office/drawing/2014/main" id="{48DF1710-69F5-6A31-08D9-5F15E62BB313}"/>
              </a:ext>
            </a:extLst>
          </p:cNvPr>
          <p:cNvPicPr>
            <a:picLocks noChangeAspect="1"/>
          </p:cNvPicPr>
          <p:nvPr/>
        </p:nvPicPr>
        <p:blipFill>
          <a:blip r:embed="rId6"/>
          <a:stretch>
            <a:fillRect/>
          </a:stretch>
        </p:blipFill>
        <p:spPr>
          <a:xfrm>
            <a:off x="5490339" y="3885421"/>
            <a:ext cx="3286579" cy="1868714"/>
          </a:xfrm>
          <a:prstGeom prst="rect">
            <a:avLst/>
          </a:prstGeom>
        </p:spPr>
      </p:pic>
      <p:pic>
        <p:nvPicPr>
          <p:cNvPr id="3" name="Picture 2">
            <a:extLst>
              <a:ext uri="{FF2B5EF4-FFF2-40B4-BE49-F238E27FC236}">
                <a16:creationId xmlns:a16="http://schemas.microsoft.com/office/drawing/2014/main" id="{5C3C82C4-5192-091A-2865-1FED7BB06D83}"/>
              </a:ext>
            </a:extLst>
          </p:cNvPr>
          <p:cNvPicPr>
            <a:picLocks noChangeAspect="1"/>
          </p:cNvPicPr>
          <p:nvPr/>
        </p:nvPicPr>
        <p:blipFill>
          <a:blip r:embed="rId7"/>
          <a:stretch>
            <a:fillRect/>
          </a:stretch>
        </p:blipFill>
        <p:spPr>
          <a:xfrm>
            <a:off x="326571" y="1717674"/>
            <a:ext cx="2385787" cy="4239079"/>
          </a:xfrm>
          <a:prstGeom prst="rect">
            <a:avLst/>
          </a:prstGeom>
        </p:spPr>
      </p:pic>
    </p:spTree>
    <p:extLst>
      <p:ext uri="{BB962C8B-B14F-4D97-AF65-F5344CB8AC3E}">
        <p14:creationId xmlns:p14="http://schemas.microsoft.com/office/powerpoint/2010/main" val="3113123679"/>
      </p:ext>
    </p:extLst>
  </p:cSld>
  <p:clrMapOvr>
    <a:masterClrMapping/>
  </p:clrMapOvr>
  <mc:AlternateContent xmlns:mc="http://schemas.openxmlformats.org/markup-compatibility/2006" xmlns:p14="http://schemas.microsoft.com/office/powerpoint/2010/main">
    <mc:Choice Requires="p14">
      <p:transition p14:dur="10" advClick="0" advTm="45000"/>
    </mc:Choice>
    <mc:Fallback xmlns="">
      <p:transition advClick="0" advTm="4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0762D-15B9-0B5C-7DFE-9C356D55B05C}"/>
              </a:ext>
            </a:extLst>
          </p:cNvPr>
          <p:cNvSpPr>
            <a:spLocks noGrp="1"/>
          </p:cNvSpPr>
          <p:nvPr>
            <p:ph type="title"/>
          </p:nvPr>
        </p:nvSpPr>
        <p:spPr/>
        <p:txBody>
          <a:bodyPr/>
          <a:lstStyle/>
          <a:p>
            <a:r>
              <a:rPr lang="en-US">
                <a:latin typeface="Franklin Gothic Heavy"/>
              </a:rPr>
              <a:t>Goals for the Fall &amp; Spring Semester</a:t>
            </a:r>
            <a:endParaRPr lang="en-US"/>
          </a:p>
        </p:txBody>
      </p:sp>
      <p:sp>
        <p:nvSpPr>
          <p:cNvPr id="4" name="Footer Placeholder 3">
            <a:extLst>
              <a:ext uri="{FF2B5EF4-FFF2-40B4-BE49-F238E27FC236}">
                <a16:creationId xmlns:a16="http://schemas.microsoft.com/office/drawing/2014/main" id="{63C55741-3836-DCBB-442D-71E0FBC17EE3}"/>
              </a:ext>
            </a:extLst>
          </p:cNvPr>
          <p:cNvSpPr>
            <a:spLocks noGrp="1"/>
          </p:cNvSpPr>
          <p:nvPr>
            <p:ph type="ftr" sz="quarter" idx="10"/>
          </p:nvPr>
        </p:nvSpPr>
        <p:spPr/>
        <p:txBody>
          <a:bodyPr/>
          <a:lstStyle/>
          <a:p>
            <a:pPr>
              <a:defRPr/>
            </a:pPr>
            <a:r>
              <a:rPr lang="en-US">
                <a:ea typeface="Verdana"/>
              </a:rPr>
              <a:t>XR Fall 2023</a:t>
            </a:r>
            <a:endParaRPr lang="en-US"/>
          </a:p>
        </p:txBody>
      </p:sp>
      <p:pic>
        <p:nvPicPr>
          <p:cNvPr id="6" name="Content Placeholder 5" descr="A diagram of a virtual reality&#10;&#10;Description automatically generated">
            <a:extLst>
              <a:ext uri="{FF2B5EF4-FFF2-40B4-BE49-F238E27FC236}">
                <a16:creationId xmlns:a16="http://schemas.microsoft.com/office/drawing/2014/main" id="{C81107C6-FBC4-750B-8A38-A5C0C133563F}"/>
              </a:ext>
            </a:extLst>
          </p:cNvPr>
          <p:cNvPicPr>
            <a:picLocks noGrp="1" noChangeAspect="1"/>
          </p:cNvPicPr>
          <p:nvPr>
            <p:ph idx="1"/>
          </p:nvPr>
        </p:nvPicPr>
        <p:blipFill>
          <a:blip r:embed="rId3"/>
          <a:stretch>
            <a:fillRect/>
          </a:stretch>
        </p:blipFill>
        <p:spPr>
          <a:xfrm>
            <a:off x="1369786" y="1342521"/>
            <a:ext cx="6413501" cy="5572224"/>
          </a:xfrm>
        </p:spPr>
      </p:pic>
    </p:spTree>
    <p:extLst>
      <p:ext uri="{BB962C8B-B14F-4D97-AF65-F5344CB8AC3E}">
        <p14:creationId xmlns:p14="http://schemas.microsoft.com/office/powerpoint/2010/main" val="2708420203"/>
      </p:ext>
    </p:extLst>
  </p:cSld>
  <p:clrMapOvr>
    <a:masterClrMapping/>
  </p:clrMapOvr>
  <mc:AlternateContent xmlns:mc="http://schemas.openxmlformats.org/markup-compatibility/2006" xmlns:p14="http://schemas.microsoft.com/office/powerpoint/2010/main">
    <mc:Choice Requires="p14">
      <p:transition p14:dur="10" advClick="0" advTm="75000"/>
    </mc:Choice>
    <mc:Fallback xmlns="">
      <p:transition advClick="0" advTm="7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49B0D-A951-93D5-CBB6-DB1EDFE1FBF1}"/>
              </a:ext>
            </a:extLst>
          </p:cNvPr>
          <p:cNvSpPr>
            <a:spLocks noGrp="1"/>
          </p:cNvSpPr>
          <p:nvPr>
            <p:ph type="title"/>
          </p:nvPr>
        </p:nvSpPr>
        <p:spPr/>
        <p:txBody>
          <a:bodyPr/>
          <a:lstStyle/>
          <a:p>
            <a:r>
              <a:rPr lang="en-US">
                <a:latin typeface="Franklin Gothic Heavy"/>
              </a:rPr>
              <a:t>Design (Unreal Engine 5)</a:t>
            </a:r>
            <a:endParaRPr lang="en-US"/>
          </a:p>
        </p:txBody>
      </p:sp>
      <p:sp>
        <p:nvSpPr>
          <p:cNvPr id="4" name="Footer Placeholder 3">
            <a:extLst>
              <a:ext uri="{FF2B5EF4-FFF2-40B4-BE49-F238E27FC236}">
                <a16:creationId xmlns:a16="http://schemas.microsoft.com/office/drawing/2014/main" id="{B820134B-8CD8-4DA9-2D28-B26CB187489A}"/>
              </a:ext>
            </a:extLst>
          </p:cNvPr>
          <p:cNvSpPr>
            <a:spLocks noGrp="1"/>
          </p:cNvSpPr>
          <p:nvPr>
            <p:ph type="ftr" sz="quarter" idx="10"/>
          </p:nvPr>
        </p:nvSpPr>
        <p:spPr/>
        <p:txBody>
          <a:bodyPr/>
          <a:lstStyle/>
          <a:p>
            <a:pPr>
              <a:defRPr/>
            </a:pPr>
            <a:r>
              <a:rPr lang="en-US"/>
              <a:t>XR Fall 2023</a:t>
            </a:r>
          </a:p>
        </p:txBody>
      </p:sp>
      <p:pic>
        <p:nvPicPr>
          <p:cNvPr id="3" name="Picture 2" descr="A screenshot of a computer&#10;&#10;Description automatically generated">
            <a:extLst>
              <a:ext uri="{FF2B5EF4-FFF2-40B4-BE49-F238E27FC236}">
                <a16:creationId xmlns:a16="http://schemas.microsoft.com/office/drawing/2014/main" id="{B583F6C6-10AF-13A4-A2EE-7D29DB633C86}"/>
              </a:ext>
            </a:extLst>
          </p:cNvPr>
          <p:cNvPicPr>
            <a:picLocks noChangeAspect="1"/>
          </p:cNvPicPr>
          <p:nvPr/>
        </p:nvPicPr>
        <p:blipFill>
          <a:blip r:embed="rId3"/>
          <a:stretch>
            <a:fillRect/>
          </a:stretch>
        </p:blipFill>
        <p:spPr>
          <a:xfrm>
            <a:off x="451758" y="1522843"/>
            <a:ext cx="8240484" cy="4474525"/>
          </a:xfrm>
          <a:prstGeom prst="rect">
            <a:avLst/>
          </a:prstGeom>
        </p:spPr>
      </p:pic>
    </p:spTree>
    <p:extLst>
      <p:ext uri="{BB962C8B-B14F-4D97-AF65-F5344CB8AC3E}">
        <p14:creationId xmlns:p14="http://schemas.microsoft.com/office/powerpoint/2010/main" val="3205609441"/>
      </p:ext>
    </p:extLst>
  </p:cSld>
  <p:clrMapOvr>
    <a:masterClrMapping/>
  </p:clrMapOvr>
  <mc:AlternateContent xmlns:mc="http://schemas.openxmlformats.org/markup-compatibility/2006" xmlns:p14="http://schemas.microsoft.com/office/powerpoint/2010/main">
    <mc:Choice Requires="p14">
      <p:transition p14:dur="10" advClick="0" advTm="30000"/>
    </mc:Choice>
    <mc:Fallback xmlns="">
      <p:transition advClick="0" advTm="30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49B0D-A951-93D5-CBB6-DB1EDFE1FBF1}"/>
              </a:ext>
            </a:extLst>
          </p:cNvPr>
          <p:cNvSpPr>
            <a:spLocks noGrp="1"/>
          </p:cNvSpPr>
          <p:nvPr>
            <p:ph type="title"/>
          </p:nvPr>
        </p:nvSpPr>
        <p:spPr/>
        <p:txBody>
          <a:bodyPr/>
          <a:lstStyle/>
          <a:p>
            <a:r>
              <a:rPr lang="en-US">
                <a:latin typeface="Franklin Gothic Heavy"/>
              </a:rPr>
              <a:t>Design (Visual Prototype)</a:t>
            </a:r>
            <a:endParaRPr lang="en-US"/>
          </a:p>
        </p:txBody>
      </p:sp>
      <p:sp>
        <p:nvSpPr>
          <p:cNvPr id="4" name="Footer Placeholder 3">
            <a:extLst>
              <a:ext uri="{FF2B5EF4-FFF2-40B4-BE49-F238E27FC236}">
                <a16:creationId xmlns:a16="http://schemas.microsoft.com/office/drawing/2014/main" id="{B820134B-8CD8-4DA9-2D28-B26CB187489A}"/>
              </a:ext>
            </a:extLst>
          </p:cNvPr>
          <p:cNvSpPr>
            <a:spLocks noGrp="1"/>
          </p:cNvSpPr>
          <p:nvPr>
            <p:ph type="ftr" sz="quarter" idx="10"/>
          </p:nvPr>
        </p:nvSpPr>
        <p:spPr/>
        <p:txBody>
          <a:bodyPr/>
          <a:lstStyle/>
          <a:p>
            <a:pPr>
              <a:defRPr/>
            </a:pPr>
            <a:r>
              <a:rPr lang="en-US"/>
              <a:t>XR Fall 2023</a:t>
            </a:r>
          </a:p>
        </p:txBody>
      </p:sp>
      <p:pic>
        <p:nvPicPr>
          <p:cNvPr id="8" name="Picture 7" descr="A diagram of a device&#10;&#10;Description automatically generated">
            <a:extLst>
              <a:ext uri="{FF2B5EF4-FFF2-40B4-BE49-F238E27FC236}">
                <a16:creationId xmlns:a16="http://schemas.microsoft.com/office/drawing/2014/main" id="{EDA81017-BE44-478D-CEC5-83DCD919FF72}"/>
              </a:ext>
            </a:extLst>
          </p:cNvPr>
          <p:cNvPicPr>
            <a:picLocks noChangeAspect="1"/>
          </p:cNvPicPr>
          <p:nvPr/>
        </p:nvPicPr>
        <p:blipFill>
          <a:blip r:embed="rId3"/>
          <a:stretch>
            <a:fillRect/>
          </a:stretch>
        </p:blipFill>
        <p:spPr>
          <a:xfrm>
            <a:off x="375713" y="1480447"/>
            <a:ext cx="5891922" cy="4527591"/>
          </a:xfrm>
          <a:prstGeom prst="rect">
            <a:avLst/>
          </a:prstGeom>
          <a:ln w="57150">
            <a:solidFill>
              <a:schemeClr val="tx1"/>
            </a:solidFill>
          </a:ln>
        </p:spPr>
      </p:pic>
      <p:pic>
        <p:nvPicPr>
          <p:cNvPr id="1026" name="Picture 2" descr="LED Resistor Values | Current Limiting Resistor">
            <a:extLst>
              <a:ext uri="{FF2B5EF4-FFF2-40B4-BE49-F238E27FC236}">
                <a16:creationId xmlns:a16="http://schemas.microsoft.com/office/drawing/2014/main" id="{2B9D3C98-4038-0C1D-8018-13B75545971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508" t="9753" r="11150" b="19926"/>
          <a:stretch/>
        </p:blipFill>
        <p:spPr bwMode="auto">
          <a:xfrm>
            <a:off x="5730536" y="564320"/>
            <a:ext cx="3145881" cy="1591892"/>
          </a:xfrm>
          <a:prstGeom prst="rect">
            <a:avLst/>
          </a:prstGeom>
          <a:noFill/>
          <a:ln w="50800">
            <a:solidFill>
              <a:schemeClr val="tx1"/>
            </a:solidFill>
          </a:ln>
          <a:extLst>
            <a:ext uri="{909E8E84-426E-40DD-AFC4-6F175D3DCCD1}">
              <a14:hiddenFill xmlns:a14="http://schemas.microsoft.com/office/drawing/2010/main">
                <a:solidFill>
                  <a:srgbClr val="FFFFFF"/>
                </a:solidFill>
              </a14:hiddenFill>
            </a:ext>
          </a:extLst>
        </p:spPr>
      </p:pic>
      <p:pic>
        <p:nvPicPr>
          <p:cNvPr id="7" name="Picture 6" descr="A close-up of a capacitor&#10;&#10;Description automatically generated">
            <a:extLst>
              <a:ext uri="{FF2B5EF4-FFF2-40B4-BE49-F238E27FC236}">
                <a16:creationId xmlns:a16="http://schemas.microsoft.com/office/drawing/2014/main" id="{1C6353B6-A218-9709-B95C-3191934EDC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31957" y="2338514"/>
            <a:ext cx="2644460" cy="2250435"/>
          </a:xfrm>
          <a:prstGeom prst="rect">
            <a:avLst/>
          </a:prstGeom>
          <a:ln w="50800">
            <a:solidFill>
              <a:schemeClr val="tx1"/>
            </a:solidFill>
          </a:ln>
        </p:spPr>
      </p:pic>
      <p:pic>
        <p:nvPicPr>
          <p:cNvPr id="11" name="Picture 10" descr="A close-up of several copper coils&#10;&#10;Description automatically generated">
            <a:extLst>
              <a:ext uri="{FF2B5EF4-FFF2-40B4-BE49-F238E27FC236}">
                <a16:creationId xmlns:a16="http://schemas.microsoft.com/office/drawing/2014/main" id="{4137EEEE-93B6-0D72-4268-F0AC2B25BF5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90392" y="4771251"/>
            <a:ext cx="2486025" cy="1838325"/>
          </a:xfrm>
          <a:prstGeom prst="rect">
            <a:avLst/>
          </a:prstGeom>
          <a:ln w="50800">
            <a:solidFill>
              <a:schemeClr val="tx1"/>
            </a:solidFill>
          </a:ln>
        </p:spPr>
      </p:pic>
    </p:spTree>
    <p:extLst>
      <p:ext uri="{BB962C8B-B14F-4D97-AF65-F5344CB8AC3E}">
        <p14:creationId xmlns:p14="http://schemas.microsoft.com/office/powerpoint/2010/main" val="2582933289"/>
      </p:ext>
    </p:extLst>
  </p:cSld>
  <p:clrMapOvr>
    <a:masterClrMapping/>
  </p:clrMapOvr>
  <mc:AlternateContent xmlns:mc="http://schemas.openxmlformats.org/markup-compatibility/2006" xmlns:p14="http://schemas.microsoft.com/office/powerpoint/2010/main">
    <mc:Choice Requires="p14">
      <p:transition p14:dur="10" advClick="0" advTm="55000"/>
    </mc:Choice>
    <mc:Fallback xmlns="">
      <p:transition advClick="0" advTm="5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43B90-0343-D5AF-E28F-67C5648F9761}"/>
              </a:ext>
            </a:extLst>
          </p:cNvPr>
          <p:cNvSpPr>
            <a:spLocks noGrp="1"/>
          </p:cNvSpPr>
          <p:nvPr>
            <p:ph type="title"/>
          </p:nvPr>
        </p:nvSpPr>
        <p:spPr>
          <a:xfrm>
            <a:off x="252761" y="461675"/>
            <a:ext cx="8229600" cy="677183"/>
          </a:xfrm>
        </p:spPr>
        <p:txBody>
          <a:bodyPr/>
          <a:lstStyle/>
          <a:p>
            <a:r>
              <a:rPr lang="en-US">
                <a:latin typeface="Franklin Gothic Heavy"/>
              </a:rPr>
              <a:t>Thank You!</a:t>
            </a:r>
            <a:endParaRPr lang="en-US"/>
          </a:p>
        </p:txBody>
      </p:sp>
      <p:sp>
        <p:nvSpPr>
          <p:cNvPr id="4" name="Footer Placeholder 3">
            <a:extLst>
              <a:ext uri="{FF2B5EF4-FFF2-40B4-BE49-F238E27FC236}">
                <a16:creationId xmlns:a16="http://schemas.microsoft.com/office/drawing/2014/main" id="{96E9B68E-4673-718B-22D8-5EBB19A7A34B}"/>
              </a:ext>
            </a:extLst>
          </p:cNvPr>
          <p:cNvSpPr>
            <a:spLocks noGrp="1"/>
          </p:cNvSpPr>
          <p:nvPr>
            <p:ph type="ftr" sz="quarter" idx="10"/>
          </p:nvPr>
        </p:nvSpPr>
        <p:spPr/>
        <p:txBody>
          <a:bodyPr/>
          <a:lstStyle/>
          <a:p>
            <a:pPr>
              <a:defRPr/>
            </a:pPr>
            <a:r>
              <a:rPr lang="en-US"/>
              <a:t>XR Fall 2023</a:t>
            </a:r>
          </a:p>
        </p:txBody>
      </p:sp>
      <p:pic>
        <p:nvPicPr>
          <p:cNvPr id="3" name="Picture 2" descr="A hand in a glove pointing at a cartoon dog&#10;&#10;Description automatically generated">
            <a:extLst>
              <a:ext uri="{FF2B5EF4-FFF2-40B4-BE49-F238E27FC236}">
                <a16:creationId xmlns:a16="http://schemas.microsoft.com/office/drawing/2014/main" id="{0EA40AAA-AB31-E7B2-8C36-D173B9BBD8AD}"/>
              </a:ext>
            </a:extLst>
          </p:cNvPr>
          <p:cNvPicPr>
            <a:picLocks noChangeAspect="1"/>
          </p:cNvPicPr>
          <p:nvPr/>
        </p:nvPicPr>
        <p:blipFill>
          <a:blip r:embed="rId2"/>
          <a:stretch>
            <a:fillRect/>
          </a:stretch>
        </p:blipFill>
        <p:spPr>
          <a:xfrm>
            <a:off x="455547" y="1473619"/>
            <a:ext cx="8232907" cy="4628678"/>
          </a:xfrm>
          <a:prstGeom prst="rect">
            <a:avLst/>
          </a:prstGeom>
          <a:ln w="57150">
            <a:noFill/>
          </a:ln>
        </p:spPr>
      </p:pic>
    </p:spTree>
    <p:extLst>
      <p:ext uri="{BB962C8B-B14F-4D97-AF65-F5344CB8AC3E}">
        <p14:creationId xmlns:p14="http://schemas.microsoft.com/office/powerpoint/2010/main" val="3780890706"/>
      </p:ext>
    </p:extLst>
  </p:cSld>
  <p:clrMapOvr>
    <a:masterClrMapping/>
  </p:clrMapOvr>
  <mc:AlternateContent xmlns:mc="http://schemas.openxmlformats.org/markup-compatibility/2006" xmlns:p14="http://schemas.microsoft.com/office/powerpoint/2010/main">
    <mc:Choice Requires="p14">
      <p:transition p14:dur="10" advClick="0" advTm="10000"/>
    </mc:Choice>
    <mc:Fallback xmlns="">
      <p:transition advClick="0" advTm="10000"/>
    </mc:Fallback>
  </mc:AlternateContent>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evel">
  <a:themeElements>
    <a:clrScheme name="Custom 1">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Level">
      <a:majorFont>
        <a:latin typeface="Impact"/>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20000"/>
          </a:spcBef>
          <a:spcAft>
            <a:spcPct val="0"/>
          </a:spcAft>
          <a:buClrTx/>
          <a:buSzTx/>
          <a:buFont typeface="Wingdings" pitchFamily="2" charset="2"/>
          <a:buChar char="•"/>
          <a:tabLst/>
          <a:defRPr kumimoji="0" lang="en-US" sz="1800" b="0" i="0" u="none" strike="noStrike" cap="none" normalizeH="0" baseline="0" smtClean="0">
            <a:ln>
              <a:noFill/>
            </a:ln>
            <a:solidFill>
              <a:schemeClr val="tx1"/>
            </a:solidFill>
            <a:effectLst/>
            <a:latin typeface="Arial Narrow"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20000"/>
          </a:spcBef>
          <a:spcAft>
            <a:spcPct val="0"/>
          </a:spcAft>
          <a:buClrTx/>
          <a:buSzTx/>
          <a:buFont typeface="Wingdings" pitchFamily="2" charset="2"/>
          <a:buChar char="•"/>
          <a:tabLst/>
          <a:defRPr kumimoji="0" lang="en-US" sz="1800" b="0" i="0" u="none" strike="noStrike" cap="none" normalizeH="0" baseline="0" smtClean="0">
            <a:ln>
              <a:noFill/>
            </a:ln>
            <a:solidFill>
              <a:schemeClr val="tx1"/>
            </a:solidFill>
            <a:effectLst/>
            <a:latin typeface="Arial Narrow" pitchFamily="34" charset="0"/>
          </a:defRPr>
        </a:defPPr>
      </a:lstStyle>
    </a:lnDef>
  </a:objectDefaults>
  <a:extraClrSchemeLst>
    <a:extraClrScheme>
      <a:clrScheme name="Level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Level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Level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Level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Level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Level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Level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Level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0</TotalTime>
  <Words>430</Words>
  <Application>Microsoft Office PowerPoint</Application>
  <PresentationFormat>On-screen Show (4:3)</PresentationFormat>
  <Paragraphs>54</Paragraphs>
  <Slides>8</Slides>
  <Notes>7</Notes>
  <HiddenSlides>0</HiddenSlides>
  <MMClips>0</MMClips>
  <ScaleCrop>false</ScaleCrop>
  <HeadingPairs>
    <vt:vector size="4" baseType="variant">
      <vt:variant>
        <vt:lpstr>Theme</vt:lpstr>
      </vt:variant>
      <vt:variant>
        <vt:i4>2</vt:i4>
      </vt:variant>
      <vt:variant>
        <vt:lpstr>Slide Titles</vt:lpstr>
      </vt:variant>
      <vt:variant>
        <vt:i4>8</vt:i4>
      </vt:variant>
    </vt:vector>
  </HeadingPairs>
  <TitlesOfParts>
    <vt:vector size="10" baseType="lpstr">
      <vt:lpstr>Custom Design</vt:lpstr>
      <vt:lpstr>Level</vt:lpstr>
      <vt:lpstr>PowerPoint Presentation</vt:lpstr>
      <vt:lpstr>Introduction &amp; Problem Statement</vt:lpstr>
      <vt:lpstr>Background and Context</vt:lpstr>
      <vt:lpstr>System Demonstration</vt:lpstr>
      <vt:lpstr>Goals for the Fall &amp; Spring Semester</vt:lpstr>
      <vt:lpstr>Design (Unreal Engine 5)</vt:lpstr>
      <vt:lpstr>Design (Visual Prototype)</vt:lpstr>
      <vt:lpstr>Thank You!</vt:lpstr>
    </vt:vector>
  </TitlesOfParts>
  <Company>McMaster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 Representation and Destination Choice</dc:title>
  <dc:subject>2008 IVT Presentation</dc:subject>
  <dc:creator>Darren M. Scott</dc:creator>
  <cp:lastModifiedBy>Cruz, Joren</cp:lastModifiedBy>
  <cp:revision>4</cp:revision>
  <dcterms:created xsi:type="dcterms:W3CDTF">2005-05-06T17:15:42Z</dcterms:created>
  <dcterms:modified xsi:type="dcterms:W3CDTF">2023-12-03T05:59:11Z</dcterms:modified>
</cp:coreProperties>
</file>

<file path=docProps/thumbnail.jpeg>
</file>